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32" r:id="rId2"/>
    <p:sldMasterId id="2147483744" r:id="rId3"/>
    <p:sldMasterId id="2147483780" r:id="rId4"/>
    <p:sldMasterId id="2147483792" r:id="rId5"/>
    <p:sldMasterId id="2147483804" r:id="rId6"/>
    <p:sldMasterId id="2147483816" r:id="rId7"/>
    <p:sldMasterId id="2147483828" r:id="rId8"/>
    <p:sldMasterId id="2147483840" r:id="rId9"/>
    <p:sldMasterId id="2147483852" r:id="rId10"/>
  </p:sldMasterIdLst>
  <p:notesMasterIdLst>
    <p:notesMasterId r:id="rId51"/>
  </p:notesMasterIdLst>
  <p:sldIdLst>
    <p:sldId id="392" r:id="rId11"/>
    <p:sldId id="338" r:id="rId12"/>
    <p:sldId id="408" r:id="rId13"/>
    <p:sldId id="339" r:id="rId14"/>
    <p:sldId id="316" r:id="rId15"/>
    <p:sldId id="323" r:id="rId16"/>
    <p:sldId id="360" r:id="rId17"/>
    <p:sldId id="357" r:id="rId18"/>
    <p:sldId id="348" r:id="rId19"/>
    <p:sldId id="351" r:id="rId20"/>
    <p:sldId id="380" r:id="rId21"/>
    <p:sldId id="381" r:id="rId22"/>
    <p:sldId id="331" r:id="rId23"/>
    <p:sldId id="377" r:id="rId24"/>
    <p:sldId id="332" r:id="rId25"/>
    <p:sldId id="333" r:id="rId26"/>
    <p:sldId id="334" r:id="rId27"/>
    <p:sldId id="407" r:id="rId28"/>
    <p:sldId id="361" r:id="rId29"/>
    <p:sldId id="420" r:id="rId30"/>
    <p:sldId id="412" r:id="rId31"/>
    <p:sldId id="423" r:id="rId32"/>
    <p:sldId id="413" r:id="rId33"/>
    <p:sldId id="414" r:id="rId34"/>
    <p:sldId id="415" r:id="rId35"/>
    <p:sldId id="416" r:id="rId36"/>
    <p:sldId id="422" r:id="rId37"/>
    <p:sldId id="417" r:id="rId38"/>
    <p:sldId id="410" r:id="rId39"/>
    <p:sldId id="343" r:id="rId40"/>
    <p:sldId id="353" r:id="rId41"/>
    <p:sldId id="366" r:id="rId42"/>
    <p:sldId id="371" r:id="rId43"/>
    <p:sldId id="382" r:id="rId44"/>
    <p:sldId id="383" r:id="rId45"/>
    <p:sldId id="370" r:id="rId46"/>
    <p:sldId id="374" r:id="rId47"/>
    <p:sldId id="342" r:id="rId48"/>
    <p:sldId id="376" r:id="rId49"/>
    <p:sldId id="321"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E9"/>
    <a:srgbClr val="1EE83B"/>
    <a:srgbClr val="6DE0EF"/>
    <a:srgbClr val="1FC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3" autoAdjust="0"/>
    <p:restoredTop sz="95260" autoAdjust="0"/>
  </p:normalViewPr>
  <p:slideViewPr>
    <p:cSldViewPr snapToGrid="0">
      <p:cViewPr varScale="1">
        <p:scale>
          <a:sx n="89" d="100"/>
          <a:sy n="89" d="100"/>
        </p:scale>
        <p:origin x="1233" y="51"/>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7A9014-D143-40EE-8528-35F88536E13C}" type="datetimeFigureOut">
              <a:rPr lang="en-US" smtClean="0"/>
              <a:t>24-Nov-19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152D5-F973-4068-86A1-7CA5D5E23B26}" type="slidenum">
              <a:rPr lang="en-US" smtClean="0"/>
              <a:t>‹#›</a:t>
            </a:fld>
            <a:endParaRPr lang="en-US"/>
          </a:p>
        </p:txBody>
      </p:sp>
    </p:spTree>
    <p:extLst>
      <p:ext uri="{BB962C8B-B14F-4D97-AF65-F5344CB8AC3E}">
        <p14:creationId xmlns:p14="http://schemas.microsoft.com/office/powerpoint/2010/main" val="2842143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AFEDB9-822B-4A10-AF9A-1C8AAA3B520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643941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So where do we go from here?</a:t>
            </a:r>
          </a:p>
          <a:p>
            <a:r>
              <a:rPr lang="en-US" dirty="0" smtClean="0"/>
              <a:t>…</a:t>
            </a:r>
          </a:p>
          <a:p>
            <a:r>
              <a:rPr lang="en-US" dirty="0" smtClean="0"/>
              <a:t>I don’t know if I’ve convinced you that we will make a molecular BEC. Hell,</a:t>
            </a:r>
            <a:r>
              <a:rPr lang="en-US" baseline="0" dirty="0" smtClean="0"/>
              <a:t> there are days I’m skeptical. But what I really hoped to convince you is that we have a lot of fun and a lot of challenges. And the reason I emphasize this is because this is what a was man promised me when he convinced me to go to a PhD, when we met for a </a:t>
            </a:r>
            <a:r>
              <a:rPr lang="en-US" baseline="0" dirty="0" err="1" smtClean="0"/>
              <a:t>noce</a:t>
            </a:r>
            <a:r>
              <a:rPr lang="en-US" baseline="0" dirty="0" smtClean="0"/>
              <a:t> steak dinner in Argentina. And by now I’m sure that </a:t>
            </a:r>
            <a:r>
              <a:rPr lang="en-US" baseline="0" dirty="0" err="1" smtClean="0"/>
              <a:t>hyou</a:t>
            </a:r>
            <a:r>
              <a:rPr lang="en-US" baseline="0" dirty="0" smtClean="0"/>
              <a:t> can all guess who this man was..</a:t>
            </a:r>
            <a:endParaRPr lang="en-US" dirty="0"/>
          </a:p>
        </p:txBody>
      </p:sp>
      <p:sp>
        <p:nvSpPr>
          <p:cNvPr id="4" name="Slide Number Placeholder 3"/>
          <p:cNvSpPr>
            <a:spLocks noGrp="1"/>
          </p:cNvSpPr>
          <p:nvPr>
            <p:ph type="sldNum" sz="quarter" idx="10"/>
          </p:nvPr>
        </p:nvSpPr>
        <p:spPr/>
        <p:txBody>
          <a:bodyPr/>
          <a:lstStyle/>
          <a:p>
            <a:fld id="{C07152D5-F973-4068-86A1-7CA5D5E23B26}"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420865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a:t>
            </a:r>
            <a:r>
              <a:rPr lang="en-US" baseline="0" dirty="0" smtClean="0"/>
              <a:t> is a typical BEC scheme for atoms, though there are many variations nowadays.</a:t>
            </a:r>
          </a:p>
          <a:p>
            <a:r>
              <a:rPr lang="en-US" baseline="0" dirty="0" smtClean="0"/>
              <a:t>You start by emitting hot atoms from some effusive source, such as an over. If they are light and fast you slow them down by scattering photons in a Zeeman slower, and trap them using some configuration of magnetic, electric or optical fields. Here you cool them to, say, a </a:t>
            </a:r>
            <a:r>
              <a:rPr lang="en-US" baseline="0" dirty="0" err="1" smtClean="0"/>
              <a:t>millikelvin</a:t>
            </a:r>
            <a:r>
              <a:rPr lang="en-US" baseline="0" dirty="0" smtClean="0"/>
              <a:t>. Finally, if your density is sufficient and you’re lucky enough that your elastic collision rate is high enough, you gradually evaporate the hotter portions out of your trap and remain with a condensate.</a:t>
            </a:r>
          </a:p>
          <a:p>
            <a:r>
              <a:rPr lang="en-US" baseline="0" dirty="0" smtClean="0"/>
              <a:t>This works great for many atom species. Unfortunately, with most molecules optical cooling (and slowing) or not really an option, ad the chances of scattering many thousands of photons without falling into a different “dark” </a:t>
            </a:r>
            <a:r>
              <a:rPr lang="en-US" baseline="0" dirty="0" err="1" smtClean="0"/>
              <a:t>rovibrational</a:t>
            </a:r>
            <a:r>
              <a:rPr lang="en-US" baseline="0" dirty="0" smtClean="0"/>
              <a:t> state is very poor. Some of our brave colleagues and competitors such as Jun Ye, Dave DeMille and Mike </a:t>
            </a:r>
            <a:r>
              <a:rPr lang="en-US" baseline="0" dirty="0" err="1" smtClean="0"/>
              <a:t>Tarbott</a:t>
            </a:r>
            <a:r>
              <a:rPr lang="en-US" baseline="0" dirty="0" smtClean="0"/>
              <a:t> are doing exactly that with some of the few known molecules that do have a chance of this, but there remains a risk that these species will not have the characteristics required for evaporation.</a:t>
            </a:r>
          </a:p>
          <a:p>
            <a:r>
              <a:rPr lang="en-US" baseline="0" dirty="0" smtClean="0"/>
              <a:t>We envision a method which can be applicable to many molecular species. So, we will avoid direct laser cooling or slowing. </a:t>
            </a:r>
          </a:p>
          <a:p>
            <a:r>
              <a:rPr lang="en-US" baseline="0" dirty="0" smtClean="0"/>
              <a:t>The main components, all three of which I will talk about, are a source – a supersonic nozzle; an adiabatic slower which works on time-varying magnetic fields, and a deep magnetic trap for the final stages.</a:t>
            </a:r>
          </a:p>
        </p:txBody>
      </p:sp>
      <p:sp>
        <p:nvSpPr>
          <p:cNvPr id="4" name="Slide Number Placeholder 3"/>
          <p:cNvSpPr>
            <a:spLocks noGrp="1"/>
          </p:cNvSpPr>
          <p:nvPr>
            <p:ph type="sldNum" sz="quarter" idx="10"/>
          </p:nvPr>
        </p:nvSpPr>
        <p:spPr/>
        <p:txBody>
          <a:bodyPr/>
          <a:lstStyle/>
          <a:p>
            <a:fld id="{C07152D5-F973-4068-86A1-7CA5D5E23B26}"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85841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457200" lvl="1" indent="0" algn="l">
              <a:buFont typeface="Arial" panose="020B0604020202020204" pitchFamily="34" charset="0"/>
              <a:buNone/>
            </a:pPr>
            <a:r>
              <a:rPr lang="en-US" baseline="0" dirty="0" smtClean="0"/>
              <a:t>We’ll start briefly with the source. Supersonic expansion is a fancy name for letting a stagnant gas out into vacuum. If the source pressure is sufficiently high, collisions between particles as they pass through a nozzle will lead to a narrow velocity distribution, on the order of 1K. Here is a typical velocity distribution within a nozzle, and the final distribution in </a:t>
            </a:r>
            <a:r>
              <a:rPr lang="en-US" baseline="0" dirty="0" err="1" smtClean="0"/>
              <a:t>vaccuum</a:t>
            </a:r>
            <a:r>
              <a:rPr lang="en-US" baseline="0" dirty="0" smtClean="0"/>
              <a:t>. The method is simple, general,…</a:t>
            </a:r>
          </a:p>
          <a:p>
            <a:pPr marL="457200" lvl="1" indent="0" algn="l">
              <a:buFont typeface="Arial" panose="020B0604020202020204" pitchFamily="34" charset="0"/>
              <a:buNone/>
            </a:pPr>
            <a:r>
              <a:rPr lang="en-US" baseline="0" dirty="0" smtClean="0"/>
              <a:t>Our valves, designed by Uzi Even of Tel Aviv, shoot 10^16 particles in pulses of tens of microseconds, so their momentary flux of cold molecules is very high compared to CW beams, themselves much higher than effusive sources.</a:t>
            </a:r>
          </a:p>
        </p:txBody>
      </p:sp>
      <p:sp>
        <p:nvSpPr>
          <p:cNvPr id="4" name="Slide Number Placeholder 3"/>
          <p:cNvSpPr>
            <a:spLocks noGrp="1"/>
          </p:cNvSpPr>
          <p:nvPr>
            <p:ph type="sldNum" sz="quarter" idx="10"/>
          </p:nvPr>
        </p:nvSpPr>
        <p:spPr/>
        <p:txBody>
          <a:bodyPr/>
          <a:lstStyle/>
          <a:p>
            <a:fld id="{ED1740BB-DB8D-4B1D-9D7A-BD8EE1B055D3}"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268227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Overlap between the pulses must be increased, by making the pulse duration and the pulse-to pulse time difference longer .</a:t>
            </a:r>
          </a:p>
        </p:txBody>
      </p:sp>
      <p:sp>
        <p:nvSpPr>
          <p:cNvPr id="4" name="Slide Number Placeholder 3"/>
          <p:cNvSpPr>
            <a:spLocks noGrp="1"/>
          </p:cNvSpPr>
          <p:nvPr>
            <p:ph type="sldNum" sz="quarter" idx="10"/>
          </p:nvPr>
        </p:nvSpPr>
        <p:spPr/>
        <p:txBody>
          <a:bodyPr/>
          <a:lstStyle/>
          <a:p>
            <a:fld id="{ED1740BB-DB8D-4B1D-9D7A-BD8EE1B055D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1601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BENT!</a:t>
            </a:r>
          </a:p>
        </p:txBody>
      </p:sp>
      <p:sp>
        <p:nvSpPr>
          <p:cNvPr id="4" name="Slide Number Placeholder 3"/>
          <p:cNvSpPr>
            <a:spLocks noGrp="1"/>
          </p:cNvSpPr>
          <p:nvPr>
            <p:ph type="sldNum" sz="quarter" idx="10"/>
          </p:nvPr>
        </p:nvSpPr>
        <p:spPr/>
        <p:txBody>
          <a:bodyPr/>
          <a:lstStyle/>
          <a:p>
            <a:fld id="{ED1740BB-DB8D-4B1D-9D7A-BD8EE1B055D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6733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 create high magnetic field</a:t>
            </a:r>
            <a:r>
              <a:rPr lang="en-US" baseline="0" dirty="0" smtClean="0"/>
              <a:t> gradients in our tiny trap requires a current density of hundreds of A/mm^2, 1-2 orders of magnitude above the rating of a relevant Cu wire. So we chose to build a trap using a superconducting wire which wind into coils that can carry 1000A/mm^2. This is the bare coil, our very first one, and here we have glued it to sapphire holders. The trap will be two such coils with countercurrents, with a ferromagnetic disc between them. BTW, Using such a coil has a nice advantageous side-effect: the wire is a Low TC superconductor (</a:t>
            </a:r>
            <a:r>
              <a:rPr lang="en-US" baseline="0" dirty="0" err="1" smtClean="0"/>
              <a:t>NbTi</a:t>
            </a:r>
            <a:r>
              <a:rPr lang="en-US" baseline="0" dirty="0" smtClean="0"/>
              <a:t>), so we use a 4K pulse-tube cryostat to keep it superconducting. This cryostat also improves our vacuum by 2 orders of magnitude, which should give us the lifetime we need.</a:t>
            </a:r>
            <a:endParaRPr lang="en-US" dirty="0"/>
          </a:p>
        </p:txBody>
      </p:sp>
      <p:sp>
        <p:nvSpPr>
          <p:cNvPr id="4" name="Slide Number Placeholder 3"/>
          <p:cNvSpPr>
            <a:spLocks noGrp="1"/>
          </p:cNvSpPr>
          <p:nvPr>
            <p:ph type="sldNum" sz="quarter" idx="10"/>
          </p:nvPr>
        </p:nvSpPr>
        <p:spPr/>
        <p:txBody>
          <a:bodyPr/>
          <a:lstStyle/>
          <a:p>
            <a:fld id="{C07152D5-F973-4068-86A1-7CA5D5E23B2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56786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So what can this trap give us?</a:t>
            </a:r>
            <a:r>
              <a:rPr lang="en-US" baseline="0" dirty="0" smtClean="0"/>
              <a:t>  So running it at 10% of the superconductor’s critical current already gives us a trap of 0.5K that matches the decelerator’s traps – you see it here as the oval in the center of the coil.</a:t>
            </a:r>
            <a:endParaRPr lang="en-US" dirty="0"/>
          </a:p>
        </p:txBody>
      </p:sp>
      <p:sp>
        <p:nvSpPr>
          <p:cNvPr id="4" name="Slide Number Placeholder 3"/>
          <p:cNvSpPr>
            <a:spLocks noGrp="1"/>
          </p:cNvSpPr>
          <p:nvPr>
            <p:ph type="sldNum" sz="quarter" idx="10"/>
          </p:nvPr>
        </p:nvSpPr>
        <p:spPr/>
        <p:txBody>
          <a:bodyPr/>
          <a:lstStyle/>
          <a:p>
            <a:fld id="{C07152D5-F973-4068-86A1-7CA5D5E23B2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6972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If we ramp it</a:t>
            </a:r>
            <a:r>
              <a:rPr lang="en-US" baseline="0" dirty="0" smtClean="0"/>
              <a:t> up the gradient increases by a factor of 6 or so. This means that the density is increased, and more importantly, the collision frequency is increased by an order of magnitude, and should now be on the order of tens of Hz, well within even our current lifetime.</a:t>
            </a:r>
            <a:endParaRPr lang="en-US" dirty="0"/>
          </a:p>
        </p:txBody>
      </p:sp>
      <p:sp>
        <p:nvSpPr>
          <p:cNvPr id="4" name="Slide Number Placeholder 3"/>
          <p:cNvSpPr>
            <a:spLocks noGrp="1"/>
          </p:cNvSpPr>
          <p:nvPr>
            <p:ph type="sldNum" sz="quarter" idx="10"/>
          </p:nvPr>
        </p:nvSpPr>
        <p:spPr/>
        <p:txBody>
          <a:bodyPr/>
          <a:lstStyle/>
          <a:p>
            <a:fld id="{C07152D5-F973-4068-86A1-7CA5D5E23B26}"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783207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If we ramp it</a:t>
            </a:r>
            <a:r>
              <a:rPr lang="en-US" baseline="0" dirty="0" smtClean="0"/>
              <a:t> up the gradient increases by a factor of 6 or so. This means that the density is increased, and more importantly, the collision frequency is increased by an order of magnitude, and should now be on the order of tens of Hz, well within even our current lifetime.</a:t>
            </a:r>
            <a:endParaRPr lang="en-US" dirty="0"/>
          </a:p>
        </p:txBody>
      </p:sp>
      <p:sp>
        <p:nvSpPr>
          <p:cNvPr id="4" name="Slide Number Placeholder 3"/>
          <p:cNvSpPr>
            <a:spLocks noGrp="1"/>
          </p:cNvSpPr>
          <p:nvPr>
            <p:ph type="sldNum" sz="quarter" idx="10"/>
          </p:nvPr>
        </p:nvSpPr>
        <p:spPr/>
        <p:txBody>
          <a:bodyPr/>
          <a:lstStyle/>
          <a:p>
            <a:fld id="{C07152D5-F973-4068-86A1-7CA5D5E23B2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48417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9452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59585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09880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12334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11100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41645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34686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102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5997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09280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77100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2881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5359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6"/>
            <a:ext cx="5800725"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1034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B7E7CE-EDC1-4771-BEDD-B8F580CADAB5}" type="datetimeFigureOut">
              <a:rPr lang="en-US" smtClean="0"/>
              <a:t>24-Nov-19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3656609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B7E7CE-EDC1-4771-BEDD-B8F580CADAB5}" type="datetimeFigureOut">
              <a:rPr lang="en-US" smtClean="0"/>
              <a:t>24-Nov-19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304617163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B7E7CE-EDC1-4771-BEDD-B8F580CADAB5}" type="datetimeFigureOut">
              <a:rPr lang="en-US" smtClean="0"/>
              <a:t>24-Nov-19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3383916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B7E7CE-EDC1-4771-BEDD-B8F580CADAB5}" type="datetimeFigureOut">
              <a:rPr lang="en-US" smtClean="0"/>
              <a:t>24-Nov-19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484461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B7E7CE-EDC1-4771-BEDD-B8F580CADAB5}" type="datetimeFigureOut">
              <a:rPr lang="en-US" smtClean="0"/>
              <a:t>24-Nov-19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318965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B7E7CE-EDC1-4771-BEDD-B8F580CADAB5}" type="datetimeFigureOut">
              <a:rPr lang="en-US" smtClean="0"/>
              <a:t>24-Nov-19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1406561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7E7CE-EDC1-4771-BEDD-B8F580CADAB5}" type="datetimeFigureOut">
              <a:rPr lang="en-US" smtClean="0"/>
              <a:t>24-Nov-19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1336960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B7E7CE-EDC1-4771-BEDD-B8F580CADAB5}" type="datetimeFigureOut">
              <a:rPr lang="en-US" smtClean="0"/>
              <a:t>24-Nov-19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145300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6979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B7E7CE-EDC1-4771-BEDD-B8F580CADAB5}" type="datetimeFigureOut">
              <a:rPr lang="en-US" smtClean="0"/>
              <a:t>24-Nov-19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864682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B7E7CE-EDC1-4771-BEDD-B8F580CADAB5}" type="datetimeFigureOut">
              <a:rPr lang="en-US" smtClean="0"/>
              <a:t>24-Nov-19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27777804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B7E7CE-EDC1-4771-BEDD-B8F580CADAB5}" type="datetimeFigureOut">
              <a:rPr lang="en-US" smtClean="0"/>
              <a:t>24-Nov-19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A55C3-E8F2-4B04-814E-8E0CED6875AD}" type="slidenum">
              <a:rPr lang="en-US" smtClean="0"/>
              <a:t>‹#›</a:t>
            </a:fld>
            <a:endParaRPr lang="en-US"/>
          </a:p>
        </p:txBody>
      </p:sp>
    </p:spTree>
    <p:extLst>
      <p:ext uri="{BB962C8B-B14F-4D97-AF65-F5344CB8AC3E}">
        <p14:creationId xmlns:p14="http://schemas.microsoft.com/office/powerpoint/2010/main" val="1991566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5" name="Footer Placeholder 4"/>
          <p:cNvSpPr>
            <a:spLocks noGrp="1"/>
          </p:cNvSpPr>
          <p:nvPr>
            <p:ph type="ftr" sz="quarter" idx="11"/>
          </p:nvPr>
        </p:nvSpPr>
        <p:spPr/>
        <p:txBody>
          <a:bodyPr/>
          <a:lstStyle/>
          <a:p>
            <a:endParaRPr lang="en-US">
              <a:solidFill>
                <a:srgbClr val="073E87"/>
              </a:solidFill>
            </a:endParaRPr>
          </a:p>
        </p:txBody>
      </p:sp>
      <p:sp>
        <p:nvSpPr>
          <p:cNvPr id="6" name="Slide Number Placeholder 5"/>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Tree>
    <p:extLst>
      <p:ext uri="{BB962C8B-B14F-4D97-AF65-F5344CB8AC3E}">
        <p14:creationId xmlns:p14="http://schemas.microsoft.com/office/powerpoint/2010/main" val="10891650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5" name="Footer Placeholder 4"/>
          <p:cNvSpPr>
            <a:spLocks noGrp="1"/>
          </p:cNvSpPr>
          <p:nvPr>
            <p:ph type="ftr" sz="quarter" idx="11"/>
          </p:nvPr>
        </p:nvSpPr>
        <p:spPr/>
        <p:txBody>
          <a:bodyPr/>
          <a:lstStyle/>
          <a:p>
            <a:endParaRPr lang="en-US">
              <a:solidFill>
                <a:srgbClr val="073E87"/>
              </a:solidFill>
            </a:endParaRPr>
          </a:p>
        </p:txBody>
      </p:sp>
      <p:sp>
        <p:nvSpPr>
          <p:cNvPr id="6" name="Slide Number Placeholder 5"/>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4709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5" name="Footer Placeholder 4"/>
          <p:cNvSpPr>
            <a:spLocks noGrp="1"/>
          </p:cNvSpPr>
          <p:nvPr>
            <p:ph type="ftr" sz="quarter" idx="11"/>
          </p:nvPr>
        </p:nvSpPr>
        <p:spPr/>
        <p:txBody>
          <a:bodyPr/>
          <a:lstStyle/>
          <a:p>
            <a:endParaRPr lang="en-US">
              <a:solidFill>
                <a:srgbClr val="073E87"/>
              </a:solidFill>
            </a:endParaRPr>
          </a:p>
        </p:txBody>
      </p:sp>
      <p:sp>
        <p:nvSpPr>
          <p:cNvPr id="6" name="Slide Number Placeholder 5"/>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Tree>
    <p:extLst>
      <p:ext uri="{BB962C8B-B14F-4D97-AF65-F5344CB8AC3E}">
        <p14:creationId xmlns:p14="http://schemas.microsoft.com/office/powerpoint/2010/main" val="39244486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6" name="Footer Placeholder 5"/>
          <p:cNvSpPr>
            <a:spLocks noGrp="1"/>
          </p:cNvSpPr>
          <p:nvPr>
            <p:ph type="ftr" sz="quarter" idx="11"/>
          </p:nvPr>
        </p:nvSpPr>
        <p:spPr/>
        <p:txBody>
          <a:bodyPr/>
          <a:lstStyle/>
          <a:p>
            <a:endParaRPr lang="en-US">
              <a:solidFill>
                <a:srgbClr val="073E87"/>
              </a:solidFill>
            </a:endParaRPr>
          </a:p>
        </p:txBody>
      </p:sp>
      <p:sp>
        <p:nvSpPr>
          <p:cNvPr id="7" name="Slide Number Placeholder 6"/>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28004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8" name="Footer Placeholder 7"/>
          <p:cNvSpPr>
            <a:spLocks noGrp="1"/>
          </p:cNvSpPr>
          <p:nvPr>
            <p:ph type="ftr" sz="quarter" idx="11"/>
          </p:nvPr>
        </p:nvSpPr>
        <p:spPr/>
        <p:txBody>
          <a:bodyPr/>
          <a:lstStyle/>
          <a:p>
            <a:endParaRPr lang="en-US">
              <a:solidFill>
                <a:srgbClr val="073E87"/>
              </a:solidFill>
            </a:endParaRPr>
          </a:p>
        </p:txBody>
      </p:sp>
      <p:sp>
        <p:nvSpPr>
          <p:cNvPr id="9" name="Slide Number Placeholder 8"/>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Tree>
    <p:extLst>
      <p:ext uri="{BB962C8B-B14F-4D97-AF65-F5344CB8AC3E}">
        <p14:creationId xmlns:p14="http://schemas.microsoft.com/office/powerpoint/2010/main" val="32307016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4" name="Footer Placeholder 3"/>
          <p:cNvSpPr>
            <a:spLocks noGrp="1"/>
          </p:cNvSpPr>
          <p:nvPr>
            <p:ph type="ftr" sz="quarter" idx="11"/>
          </p:nvPr>
        </p:nvSpPr>
        <p:spPr/>
        <p:txBody>
          <a:bodyPr/>
          <a:lstStyle/>
          <a:p>
            <a:endParaRPr lang="en-US">
              <a:solidFill>
                <a:srgbClr val="073E87"/>
              </a:solidFill>
            </a:endParaRPr>
          </a:p>
        </p:txBody>
      </p:sp>
      <p:sp>
        <p:nvSpPr>
          <p:cNvPr id="5" name="Slide Number Placeholder 4"/>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Tree>
    <p:extLst>
      <p:ext uri="{BB962C8B-B14F-4D97-AF65-F5344CB8AC3E}">
        <p14:creationId xmlns:p14="http://schemas.microsoft.com/office/powerpoint/2010/main" val="279422696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Date Placeholder 1"/>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3" name="Footer Placeholder 2"/>
          <p:cNvSpPr>
            <a:spLocks noGrp="1"/>
          </p:cNvSpPr>
          <p:nvPr>
            <p:ph type="ftr" sz="quarter" idx="11"/>
          </p:nvPr>
        </p:nvSpPr>
        <p:spPr/>
        <p:txBody>
          <a:bodyPr/>
          <a:lstStyle/>
          <a:p>
            <a:endParaRPr lang="en-US">
              <a:solidFill>
                <a:srgbClr val="073E87"/>
              </a:solidFill>
            </a:endParaRPr>
          </a:p>
        </p:txBody>
      </p:sp>
      <p:sp>
        <p:nvSpPr>
          <p:cNvPr id="4" name="Slide Number Placeholder 3"/>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Tree>
    <p:extLst>
      <p:ext uri="{BB962C8B-B14F-4D97-AF65-F5344CB8AC3E}">
        <p14:creationId xmlns:p14="http://schemas.microsoft.com/office/powerpoint/2010/main" val="16937784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20120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Date Placeholder 4"/>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6" name="Footer Placeholder 5"/>
          <p:cNvSpPr>
            <a:spLocks noGrp="1"/>
          </p:cNvSpPr>
          <p:nvPr>
            <p:ph type="ftr" sz="quarter" idx="11"/>
          </p:nvPr>
        </p:nvSpPr>
        <p:spPr/>
        <p:txBody>
          <a:bodyPr/>
          <a:lstStyle/>
          <a:p>
            <a:endParaRPr lang="en-US">
              <a:solidFill>
                <a:srgbClr val="073E87"/>
              </a:solidFill>
            </a:endParaRPr>
          </a:p>
        </p:txBody>
      </p:sp>
      <p:sp>
        <p:nvSpPr>
          <p:cNvPr id="7" name="Slide Number Placeholder 6"/>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279274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6" name="Footer Placeholder 5"/>
          <p:cNvSpPr>
            <a:spLocks noGrp="1"/>
          </p:cNvSpPr>
          <p:nvPr>
            <p:ph type="ftr" sz="quarter" idx="11"/>
          </p:nvPr>
        </p:nvSpPr>
        <p:spPr/>
        <p:txBody>
          <a:bodyPr/>
          <a:lstStyle/>
          <a:p>
            <a:endParaRPr lang="en-US">
              <a:solidFill>
                <a:srgbClr val="073E87"/>
              </a:solidFill>
            </a:endParaRPr>
          </a:p>
        </p:txBody>
      </p:sp>
      <p:sp>
        <p:nvSpPr>
          <p:cNvPr id="7" name="Slide Number Placeholder 6"/>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617714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5" name="Footer Placeholder 4"/>
          <p:cNvSpPr>
            <a:spLocks noGrp="1"/>
          </p:cNvSpPr>
          <p:nvPr>
            <p:ph type="ftr" sz="quarter" idx="11"/>
          </p:nvPr>
        </p:nvSpPr>
        <p:spPr/>
        <p:txBody>
          <a:bodyPr/>
          <a:lstStyle/>
          <a:p>
            <a:endParaRPr lang="en-US">
              <a:solidFill>
                <a:srgbClr val="073E87"/>
              </a:solidFill>
            </a:endParaRPr>
          </a:p>
        </p:txBody>
      </p:sp>
      <p:sp>
        <p:nvSpPr>
          <p:cNvPr id="6" name="Slide Number Placeholder 5"/>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spTree>
    <p:extLst>
      <p:ext uri="{BB962C8B-B14F-4D97-AF65-F5344CB8AC3E}">
        <p14:creationId xmlns:p14="http://schemas.microsoft.com/office/powerpoint/2010/main" val="325069338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Date Placeholder 3"/>
          <p:cNvSpPr>
            <a:spLocks noGrp="1"/>
          </p:cNvSpPr>
          <p:nvPr>
            <p:ph type="dt" sz="half" idx="10"/>
          </p:nvPr>
        </p:nvSpPr>
        <p:spPr/>
        <p:txBody>
          <a:bodyPr/>
          <a:lstStyle/>
          <a:p>
            <a:r>
              <a:rPr lang="en-US" smtClean="0">
                <a:solidFill>
                  <a:srgbClr val="073E87"/>
                </a:solidFill>
              </a:rPr>
              <a:t>13/12/2015</a:t>
            </a:r>
            <a:endParaRPr lang="en-US">
              <a:solidFill>
                <a:srgbClr val="073E87"/>
              </a:solidFill>
            </a:endParaRPr>
          </a:p>
        </p:txBody>
      </p:sp>
      <p:sp>
        <p:nvSpPr>
          <p:cNvPr id="5" name="Footer Placeholder 4"/>
          <p:cNvSpPr>
            <a:spLocks noGrp="1"/>
          </p:cNvSpPr>
          <p:nvPr>
            <p:ph type="ftr" sz="quarter" idx="11"/>
          </p:nvPr>
        </p:nvSpPr>
        <p:spPr/>
        <p:txBody>
          <a:bodyPr/>
          <a:lstStyle/>
          <a:p>
            <a:endParaRPr lang="en-US">
              <a:solidFill>
                <a:srgbClr val="073E87"/>
              </a:solidFill>
            </a:endParaRPr>
          </a:p>
        </p:txBody>
      </p:sp>
      <p:sp>
        <p:nvSpPr>
          <p:cNvPr id="6" name="Slide Number Placeholder 5"/>
          <p:cNvSpPr>
            <a:spLocks noGrp="1"/>
          </p:cNvSpPr>
          <p:nvPr>
            <p:ph type="sldNum" sz="quarter" idx="12"/>
          </p:nvPr>
        </p:nvSpPr>
        <p:spPr/>
        <p:txBody>
          <a:bodyPr/>
          <a:lstStyle/>
          <a:p>
            <a:fld id="{36E7F7DD-73EF-48BD-B358-F802E3A5DC02}" type="slidenum">
              <a:rPr lang="en-US" smtClean="0">
                <a:solidFill>
                  <a:srgbClr val="073E87"/>
                </a:solidFill>
              </a:rPr>
              <a:pPr/>
              <a:t>‹#›</a:t>
            </a:fld>
            <a:endParaRPr lang="en-US">
              <a:solidFill>
                <a:srgbClr val="073E87"/>
              </a:solidFill>
            </a:endParaRPr>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59047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98526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15960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5950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4318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3472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729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7817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98310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91683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15402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05063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91113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8992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56820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19743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22228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056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00939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83109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4527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48541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39056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72516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89812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524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53243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94494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7219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76095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65489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38441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33238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35202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60497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89898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30387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9623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69105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05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774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85423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79214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26397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55651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72736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47823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09144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86452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00689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0248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81325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12037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41264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7554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51601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00767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34107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41675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57471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68394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964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76052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95453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41093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33321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6343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3137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96379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94686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06746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45975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6"/>
            <a:ext cx="5800725"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B7E7CE-EDC1-4771-BEDD-B8F580CADAB5}"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B6A55C3-E8F2-4B04-814E-8E0CED6875A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229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428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586982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566401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15"/>
          <p:cNvGrpSpPr>
            <a:grpSpLocks noChangeAspect="1"/>
          </p:cNvGrpSpPr>
          <p:nvPr userDrawn="1"/>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r>
              <a:rPr lang="en-US" smtClean="0">
                <a:solidFill>
                  <a:srgbClr val="073E87"/>
                </a:solidFill>
              </a:rPr>
              <a:t>13/12/2015</a:t>
            </a:r>
            <a:endParaRPr lang="en-US">
              <a:solidFill>
                <a:srgbClr val="073E87"/>
              </a:solidFill>
            </a:endParaRPr>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solidFill>
                <a:srgbClr val="073E87"/>
              </a:solidFill>
            </a:endParaRPr>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36E7F7DD-73EF-48BD-B358-F802E3A5DC02}" type="slidenum">
              <a:rPr lang="en-US" smtClean="0">
                <a:solidFill>
                  <a:srgbClr val="073E87"/>
                </a:solidFill>
              </a:rPr>
              <a:pPr/>
              <a:t>‹#›</a:t>
            </a:fld>
            <a:endParaRPr lang="en-US">
              <a:solidFill>
                <a:srgbClr val="073E87"/>
              </a:solidFill>
            </a:endParaRPr>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62918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461087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717995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448331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240324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092BA35-C59D-4602-B7BB-3EF07A10C94F}"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4403B68-12F6-4762-8B61-97E20FDBC1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590385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178E84D-BD2F-4AFD-A766-797BEC179506}" type="datetimeFigureOut">
              <a:rPr lang="en-US" smtClean="0">
                <a:solidFill>
                  <a:prstClr val="black">
                    <a:tint val="75000"/>
                  </a:prstClr>
                </a:solidFill>
              </a:rPr>
              <a:pPr/>
              <a:t>24-Nov-19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435E577-3E24-42F9-AA93-5A402A330F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9018313"/>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68.xml"/><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3.bin"/><Relationship Id="rId7" Type="http://schemas.openxmlformats.org/officeDocument/2006/relationships/image" Target="../media/image34.png"/><Relationship Id="rId2" Type="http://schemas.openxmlformats.org/officeDocument/2006/relationships/slideLayout" Target="../slideLayouts/slideLayout101.xml"/><Relationship Id="rId1" Type="http://schemas.openxmlformats.org/officeDocument/2006/relationships/vmlDrawing" Target="../drawings/vmlDrawing2.vml"/><Relationship Id="rId6" Type="http://schemas.openxmlformats.org/officeDocument/2006/relationships/image" Target="../media/image33.emf"/><Relationship Id="rId5" Type="http://schemas.openxmlformats.org/officeDocument/2006/relationships/image" Target="../media/image32.jpeg"/><Relationship Id="rId4" Type="http://schemas.openxmlformats.org/officeDocument/2006/relationships/image" Target="../media/image31.wmf"/><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2.jpe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png"/><Relationship Id="rId1" Type="http://schemas.openxmlformats.org/officeDocument/2006/relationships/slideLayout" Target="../slideLayouts/slideLayout57.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57.xm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7.xml"/><Relationship Id="rId6" Type="http://schemas.microsoft.com/office/2007/relationships/hdphoto" Target="../media/hdphoto3.wdp"/><Relationship Id="rId5" Type="http://schemas.openxmlformats.org/officeDocument/2006/relationships/image" Target="../media/image5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7.xml"/><Relationship Id="rId6" Type="http://schemas.microsoft.com/office/2007/relationships/hdphoto" Target="../media/hdphoto3.wdp"/><Relationship Id="rId5" Type="http://schemas.openxmlformats.org/officeDocument/2006/relationships/image" Target="../media/image5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7.xml"/><Relationship Id="rId6" Type="http://schemas.microsoft.com/office/2007/relationships/hdphoto" Target="../media/hdphoto3.wdp"/><Relationship Id="rId5" Type="http://schemas.openxmlformats.org/officeDocument/2006/relationships/image" Target="../media/image52.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7.xml"/><Relationship Id="rId6" Type="http://schemas.microsoft.com/office/2007/relationships/hdphoto" Target="../media/hdphoto3.wdp"/><Relationship Id="rId5" Type="http://schemas.openxmlformats.org/officeDocument/2006/relationships/image" Target="../media/image52.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7.xml"/><Relationship Id="rId6" Type="http://schemas.microsoft.com/office/2007/relationships/hdphoto" Target="../media/hdphoto3.wdp"/><Relationship Id="rId5" Type="http://schemas.openxmlformats.org/officeDocument/2006/relationships/image" Target="../media/image5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7.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1.jpeg"/><Relationship Id="rId7" Type="http://schemas.openxmlformats.org/officeDocument/2006/relationships/image" Target="../media/image56.jpeg"/><Relationship Id="rId2" Type="http://schemas.openxmlformats.org/officeDocument/2006/relationships/image" Target="../media/image50.jpeg"/><Relationship Id="rId1" Type="http://schemas.openxmlformats.org/officeDocument/2006/relationships/slideLayout" Target="../slideLayouts/slideLayout57.xml"/><Relationship Id="rId6" Type="http://schemas.openxmlformats.org/officeDocument/2006/relationships/image" Target="../media/image55.jpeg"/><Relationship Id="rId5" Type="http://schemas.openxmlformats.org/officeDocument/2006/relationships/image" Target="../media/image47.png"/><Relationship Id="rId10" Type="http://schemas.openxmlformats.org/officeDocument/2006/relationships/image" Target="../media/image53.jpeg"/><Relationship Id="rId4" Type="http://schemas.openxmlformats.org/officeDocument/2006/relationships/image" Target="../media/image54.jpeg"/><Relationship Id="rId9" Type="http://schemas.openxmlformats.org/officeDocument/2006/relationships/image" Target="../media/image58.jpe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65.tiff"/><Relationship Id="rId3" Type="http://schemas.openxmlformats.org/officeDocument/2006/relationships/image" Target="../media/image61.jpeg"/><Relationship Id="rId7" Type="http://schemas.openxmlformats.org/officeDocument/2006/relationships/image" Target="../media/image64.tiff"/><Relationship Id="rId2" Type="http://schemas.openxmlformats.org/officeDocument/2006/relationships/image" Target="../media/image60.jpeg"/><Relationship Id="rId1" Type="http://schemas.openxmlformats.org/officeDocument/2006/relationships/slideLayout" Target="../slideLayouts/slideLayout57.xml"/><Relationship Id="rId6" Type="http://schemas.openxmlformats.org/officeDocument/2006/relationships/image" Target="../media/image5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emf"/><Relationship Id="rId1" Type="http://schemas.openxmlformats.org/officeDocument/2006/relationships/slideLayout" Target="../slideLayouts/slideLayout13.xml"/><Relationship Id="rId5" Type="http://schemas.openxmlformats.org/officeDocument/2006/relationships/image" Target="../media/image33.emf"/><Relationship Id="rId4" Type="http://schemas.openxmlformats.org/officeDocument/2006/relationships/image" Target="../media/image68.jpg"/></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0.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3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0.xml"/></Relationships>
</file>

<file path=ppt/slides/_rels/slide3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9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4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1.png"/><Relationship Id="rId1" Type="http://schemas.openxmlformats.org/officeDocument/2006/relationships/slideLayout" Target="../slideLayouts/slideLayout35.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png"/><Relationship Id="rId5" Type="http://schemas.microsoft.com/office/2007/relationships/hdphoto" Target="../media/hdphoto1.wdp"/><Relationship Id="rId10" Type="http://schemas.openxmlformats.org/officeDocument/2006/relationships/image" Target="../media/image26.wmf"/><Relationship Id="rId4" Type="http://schemas.openxmlformats.org/officeDocument/2006/relationships/image" Target="../media/image27.png"/><Relationship Id="rId9"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409252" y="2262894"/>
            <a:ext cx="6806901" cy="1470025"/>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b="1" dirty="0" smtClean="0">
                <a:solidFill>
                  <a:prstClr val="black"/>
                </a:solidFill>
              </a:rPr>
              <a:t>A superconducting magnetic trap for cold particles</a:t>
            </a:r>
            <a:endParaRPr lang="en-US" b="1" dirty="0">
              <a:solidFill>
                <a:sysClr val="windowText" lastClr="000000"/>
              </a:solidFill>
              <a:latin typeface="Calibri"/>
            </a:endParaRPr>
          </a:p>
        </p:txBody>
      </p:sp>
      <p:sp>
        <p:nvSpPr>
          <p:cNvPr id="11" name="Subtitle 2"/>
          <p:cNvSpPr txBox="1">
            <a:spLocks/>
          </p:cNvSpPr>
          <p:nvPr/>
        </p:nvSpPr>
        <p:spPr>
          <a:xfrm>
            <a:off x="1438833" y="3902896"/>
            <a:ext cx="6400800" cy="258396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en-US" sz="2800" b="1" dirty="0" err="1">
                <a:solidFill>
                  <a:srgbClr val="073E87">
                    <a:lumMod val="75000"/>
                  </a:srgbClr>
                </a:solidFill>
              </a:rPr>
              <a:t>Yair</a:t>
            </a:r>
            <a:r>
              <a:rPr lang="en-US" sz="2800" b="1" dirty="0">
                <a:solidFill>
                  <a:srgbClr val="073E87">
                    <a:lumMod val="75000"/>
                  </a:srgbClr>
                </a:solidFill>
              </a:rPr>
              <a:t> </a:t>
            </a:r>
            <a:r>
              <a:rPr lang="en-US" sz="2800" b="1" dirty="0" err="1">
                <a:solidFill>
                  <a:srgbClr val="073E87">
                    <a:lumMod val="75000"/>
                  </a:srgbClr>
                </a:solidFill>
              </a:rPr>
              <a:t>Segev</a:t>
            </a:r>
            <a:endParaRPr lang="en-US" sz="2800" b="1" dirty="0">
              <a:solidFill>
                <a:srgbClr val="073E87">
                  <a:lumMod val="75000"/>
                </a:srgbClr>
              </a:solidFill>
            </a:endParaRPr>
          </a:p>
          <a:p>
            <a:pPr>
              <a:defRPr/>
            </a:pPr>
            <a:r>
              <a:rPr lang="en-US" sz="2000" dirty="0" smtClean="0">
                <a:solidFill>
                  <a:srgbClr val="073E87">
                    <a:lumMod val="75000"/>
                  </a:srgbClr>
                </a:solidFill>
              </a:rPr>
              <a:t>Ed </a:t>
            </a:r>
            <a:r>
              <a:rPr lang="en-US" sz="2000" dirty="0" err="1" smtClean="0">
                <a:solidFill>
                  <a:srgbClr val="073E87">
                    <a:lumMod val="75000"/>
                  </a:srgbClr>
                </a:solidFill>
              </a:rPr>
              <a:t>Narevicius</a:t>
            </a:r>
            <a:r>
              <a:rPr lang="en-US" sz="2000" dirty="0" smtClean="0">
                <a:solidFill>
                  <a:srgbClr val="073E87">
                    <a:lumMod val="75000"/>
                  </a:srgbClr>
                </a:solidFill>
              </a:rPr>
              <a:t> </a:t>
            </a:r>
            <a:r>
              <a:rPr lang="en-US" sz="2000" dirty="0">
                <a:solidFill>
                  <a:srgbClr val="073E87">
                    <a:lumMod val="75000"/>
                  </a:srgbClr>
                </a:solidFill>
              </a:rPr>
              <a:t>group</a:t>
            </a:r>
          </a:p>
          <a:p>
            <a:pPr>
              <a:defRPr/>
            </a:pPr>
            <a:endParaRPr lang="en-US" sz="2000" dirty="0" smtClean="0">
              <a:solidFill>
                <a:srgbClr val="073E87">
                  <a:lumMod val="75000"/>
                </a:srgbClr>
              </a:solidFill>
            </a:endParaRPr>
          </a:p>
          <a:p>
            <a:pPr>
              <a:defRPr/>
            </a:pPr>
            <a:endParaRPr lang="en-US" sz="2000" dirty="0">
              <a:solidFill>
                <a:srgbClr val="073E87">
                  <a:lumMod val="75000"/>
                </a:srgbClr>
              </a:solidFill>
            </a:endParaRPr>
          </a:p>
          <a:p>
            <a:pPr>
              <a:defRPr/>
            </a:pPr>
            <a:r>
              <a:rPr lang="en-US" sz="2400" b="1" dirty="0">
                <a:solidFill>
                  <a:srgbClr val="073E87">
                    <a:lumMod val="75000"/>
                  </a:srgbClr>
                </a:solidFill>
              </a:rPr>
              <a:t>MICE conference 2019</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571969"/>
            <a:ext cx="3352800" cy="747432"/>
          </a:xfrm>
          <a:prstGeom prst="rect">
            <a:avLst/>
          </a:prstGeom>
          <a:ln>
            <a:noFill/>
          </a:ln>
        </p:spPr>
      </p:pic>
    </p:spTree>
    <p:extLst>
      <p:ext uri="{BB962C8B-B14F-4D97-AF65-F5344CB8AC3E}">
        <p14:creationId xmlns:p14="http://schemas.microsoft.com/office/powerpoint/2010/main" val="14915958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3150" y="5254626"/>
            <a:ext cx="2133600" cy="646331"/>
          </a:xfrm>
          <a:prstGeom prst="rect">
            <a:avLst/>
          </a:prstGeom>
          <a:noFill/>
        </p:spPr>
        <p:txBody>
          <a:bodyPr wrap="square" rtlCol="0">
            <a:spAutoFit/>
          </a:bodyPr>
          <a:lstStyle/>
          <a:p>
            <a:pPr algn="ctr"/>
            <a:r>
              <a:rPr lang="en-US" dirty="0" smtClean="0">
                <a:solidFill>
                  <a:prstClr val="black"/>
                </a:solidFill>
              </a:rPr>
              <a:t>480 overlapping traps</a:t>
            </a:r>
            <a:endParaRPr lang="en-US" dirty="0">
              <a:solidFill>
                <a:prstClr val="black"/>
              </a:solidFill>
            </a:endParaRPr>
          </a:p>
        </p:txBody>
      </p:sp>
      <p:pic>
        <p:nvPicPr>
          <p:cNvPr id="6" name="Picture 4" descr="C:\Users\Administrator\Dropbox\MY STUFF\WIS\Presentations\Coils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5900957"/>
            <a:ext cx="723900" cy="541168"/>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845"/>
          <p:cNvSpPr>
            <a:spLocks/>
          </p:cNvSpPr>
          <p:nvPr/>
        </p:nvSpPr>
        <p:spPr bwMode="auto">
          <a:xfrm>
            <a:off x="5345385" y="6023449"/>
            <a:ext cx="362813" cy="414807"/>
          </a:xfrm>
          <a:custGeom>
            <a:avLst/>
            <a:gdLst>
              <a:gd name="T0" fmla="*/ 0 w 429"/>
              <a:gd name="T1" fmla="*/ 2147483647 h 488"/>
              <a:gd name="T2" fmla="*/ 2147483647 w 429"/>
              <a:gd name="T3" fmla="*/ 2147483647 h 488"/>
              <a:gd name="T4" fmla="*/ 2147483647 w 429"/>
              <a:gd name="T5" fmla="*/ 2147483647 h 488"/>
              <a:gd name="T6" fmla="*/ 0 60000 65536"/>
              <a:gd name="T7" fmla="*/ 0 60000 65536"/>
              <a:gd name="T8" fmla="*/ 0 60000 65536"/>
              <a:gd name="T9" fmla="*/ 0 w 429"/>
              <a:gd name="T10" fmla="*/ 0 h 488"/>
              <a:gd name="T11" fmla="*/ 429 w 429"/>
              <a:gd name="T12" fmla="*/ 488 h 488"/>
            </a:gdLst>
            <a:ahLst/>
            <a:cxnLst>
              <a:cxn ang="T6">
                <a:pos x="T0" y="T1"/>
              </a:cxn>
              <a:cxn ang="T7">
                <a:pos x="T2" y="T3"/>
              </a:cxn>
              <a:cxn ang="T8">
                <a:pos x="T4" y="T5"/>
              </a:cxn>
            </a:cxnLst>
            <a:rect l="T9" t="T10" r="T11" b="T12"/>
            <a:pathLst>
              <a:path w="429" h="488">
                <a:moveTo>
                  <a:pt x="0" y="483"/>
                </a:moveTo>
                <a:cubicBezTo>
                  <a:pt x="63" y="241"/>
                  <a:pt x="126" y="0"/>
                  <a:pt x="198" y="1"/>
                </a:cubicBezTo>
                <a:cubicBezTo>
                  <a:pt x="269" y="2"/>
                  <a:pt x="391" y="407"/>
                  <a:pt x="429" y="488"/>
                </a:cubicBezTo>
              </a:path>
            </a:pathLst>
          </a:custGeom>
          <a:noFill/>
          <a:ln w="28575"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cxnSp>
        <p:nvCxnSpPr>
          <p:cNvPr id="8" name="Straight Arrow Connector 7"/>
          <p:cNvCxnSpPr/>
          <p:nvPr/>
        </p:nvCxnSpPr>
        <p:spPr>
          <a:xfrm flipV="1">
            <a:off x="5116165" y="6411214"/>
            <a:ext cx="1184067" cy="186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118938" y="5856369"/>
            <a:ext cx="395" cy="5548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610100" y="5273260"/>
            <a:ext cx="2133600" cy="646331"/>
          </a:xfrm>
          <a:prstGeom prst="rect">
            <a:avLst/>
          </a:prstGeom>
          <a:noFill/>
        </p:spPr>
        <p:txBody>
          <a:bodyPr wrap="square" rtlCol="0">
            <a:spAutoFit/>
          </a:bodyPr>
          <a:lstStyle/>
          <a:p>
            <a:pPr algn="ctr"/>
            <a:r>
              <a:rPr lang="en-US" dirty="0" smtClean="0">
                <a:solidFill>
                  <a:prstClr val="black"/>
                </a:solidFill>
              </a:rPr>
              <a:t>Pulsed currents ~ 500A</a:t>
            </a:r>
            <a:endParaRPr lang="en-US" dirty="0">
              <a:solidFill>
                <a:prstClr val="black"/>
              </a:solidFill>
            </a:endParaRPr>
          </a:p>
        </p:txBody>
      </p:sp>
      <p:sp>
        <p:nvSpPr>
          <p:cNvPr id="18" name="TextBox 17"/>
          <p:cNvSpPr txBox="1"/>
          <p:nvPr/>
        </p:nvSpPr>
        <p:spPr>
          <a:xfrm>
            <a:off x="428625" y="5679424"/>
            <a:ext cx="1905000" cy="369332"/>
          </a:xfrm>
          <a:prstGeom prst="rect">
            <a:avLst/>
          </a:prstGeom>
          <a:noFill/>
        </p:spPr>
        <p:txBody>
          <a:bodyPr wrap="square" rtlCol="0">
            <a:spAutoFit/>
          </a:bodyPr>
          <a:lstStyle/>
          <a:p>
            <a:pPr algn="ctr"/>
            <a:r>
              <a:rPr lang="en-US" dirty="0" smtClean="0">
                <a:solidFill>
                  <a:prstClr val="black"/>
                </a:solidFill>
              </a:rPr>
              <a:t>3 meters long</a:t>
            </a:r>
            <a:endParaRPr lang="en-US" dirty="0">
              <a:solidFill>
                <a:prstClr val="black"/>
              </a:solidFill>
            </a:endParaRPr>
          </a:p>
        </p:txBody>
      </p:sp>
      <p:sp>
        <p:nvSpPr>
          <p:cNvPr id="20" name="TextBox 19"/>
          <p:cNvSpPr txBox="1"/>
          <p:nvPr/>
        </p:nvSpPr>
        <p:spPr>
          <a:xfrm>
            <a:off x="6705600" y="5561860"/>
            <a:ext cx="1905000" cy="677108"/>
          </a:xfrm>
          <a:prstGeom prst="rect">
            <a:avLst/>
          </a:prstGeom>
          <a:noFill/>
        </p:spPr>
        <p:txBody>
          <a:bodyPr wrap="square" rtlCol="0">
            <a:spAutoFit/>
          </a:bodyPr>
          <a:lstStyle/>
          <a:p>
            <a:r>
              <a:rPr lang="en-US" dirty="0" smtClean="0">
                <a:solidFill>
                  <a:prstClr val="black"/>
                </a:solidFill>
              </a:rPr>
              <a:t>Deceleration of</a:t>
            </a:r>
          </a:p>
          <a:p>
            <a:r>
              <a:rPr lang="en-US" dirty="0" smtClean="0">
                <a:solidFill>
                  <a:prstClr val="black"/>
                </a:solidFill>
              </a:rPr>
              <a:t>a ~ </a:t>
            </a:r>
            <a:r>
              <a:rPr lang="en-US" sz="2000" dirty="0" smtClean="0">
                <a:solidFill>
                  <a:prstClr val="black"/>
                </a:solidFill>
              </a:rPr>
              <a:t>-</a:t>
            </a:r>
            <a:r>
              <a:rPr lang="en-US" dirty="0" smtClean="0">
                <a:solidFill>
                  <a:prstClr val="black"/>
                </a:solidFill>
              </a:rPr>
              <a:t>3000 g</a:t>
            </a:r>
            <a:endParaRPr lang="en-US" baseline="30000" dirty="0" smtClean="0">
              <a:solidFill>
                <a:prstClr val="black"/>
              </a:solidFill>
            </a:endParaRPr>
          </a:p>
        </p:txBody>
      </p:sp>
      <p:sp>
        <p:nvSpPr>
          <p:cNvPr id="23" name="TextBox 22"/>
          <p:cNvSpPr txBox="1"/>
          <p:nvPr/>
        </p:nvSpPr>
        <p:spPr>
          <a:xfrm>
            <a:off x="6300232" y="6242757"/>
            <a:ext cx="195818" cy="307777"/>
          </a:xfrm>
          <a:prstGeom prst="rect">
            <a:avLst/>
          </a:prstGeom>
          <a:noFill/>
        </p:spPr>
        <p:txBody>
          <a:bodyPr wrap="square" rtlCol="0">
            <a:spAutoFit/>
          </a:bodyPr>
          <a:lstStyle/>
          <a:p>
            <a:r>
              <a:rPr lang="en-US" sz="1400" dirty="0" smtClean="0">
                <a:solidFill>
                  <a:prstClr val="black"/>
                </a:solidFill>
              </a:rPr>
              <a:t>t</a:t>
            </a:r>
            <a:endParaRPr lang="en-US" sz="1400" dirty="0">
              <a:solidFill>
                <a:prstClr val="black"/>
              </a:solidFill>
            </a:endParaRPr>
          </a:p>
        </p:txBody>
      </p:sp>
      <p:sp>
        <p:nvSpPr>
          <p:cNvPr id="24" name="TextBox 23"/>
          <p:cNvSpPr txBox="1"/>
          <p:nvPr/>
        </p:nvSpPr>
        <p:spPr>
          <a:xfrm>
            <a:off x="4963765" y="5621501"/>
            <a:ext cx="304800" cy="307777"/>
          </a:xfrm>
          <a:prstGeom prst="rect">
            <a:avLst/>
          </a:prstGeom>
          <a:noFill/>
        </p:spPr>
        <p:txBody>
          <a:bodyPr wrap="square" rtlCol="0">
            <a:spAutoFit/>
          </a:bodyPr>
          <a:lstStyle/>
          <a:p>
            <a:r>
              <a:rPr lang="en-US" sz="1400" dirty="0" smtClean="0">
                <a:solidFill>
                  <a:prstClr val="black"/>
                </a:solidFill>
              </a:rPr>
              <a:t>I</a:t>
            </a:r>
            <a:endParaRPr lang="en-US" sz="1400" dirty="0">
              <a:solidFill>
                <a:prstClr val="black"/>
              </a:solidFill>
            </a:endParaRPr>
          </a:p>
        </p:txBody>
      </p:sp>
      <p:pic>
        <p:nvPicPr>
          <p:cNvPr id="22530" name="Picture 2" descr="C:\Users\Administrator\Dropbox\MY STUFF\WIS\20151129_140231_fli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1600200"/>
            <a:ext cx="7704732" cy="346442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a:off x="1600200" y="2209800"/>
            <a:ext cx="304800" cy="7620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2000" y="1905000"/>
            <a:ext cx="1066800" cy="646331"/>
          </a:xfrm>
          <a:prstGeom prst="rect">
            <a:avLst/>
          </a:prstGeom>
          <a:noFill/>
        </p:spPr>
        <p:txBody>
          <a:bodyPr wrap="square" rtlCol="0">
            <a:spAutoFit/>
          </a:bodyPr>
          <a:lstStyle/>
          <a:p>
            <a:r>
              <a:rPr lang="en-US" b="1" dirty="0" smtClean="0">
                <a:solidFill>
                  <a:srgbClr val="FFFF00"/>
                </a:solidFill>
              </a:rPr>
              <a:t>Source chamber</a:t>
            </a:r>
            <a:endParaRPr lang="en-US" b="1" dirty="0">
              <a:solidFill>
                <a:srgbClr val="FFFF00"/>
              </a:solidFill>
            </a:endParaRPr>
          </a:p>
        </p:txBody>
      </p:sp>
      <p:cxnSp>
        <p:nvCxnSpPr>
          <p:cNvPr id="29" name="Straight Arrow Connector 28"/>
          <p:cNvCxnSpPr>
            <a:stCxn id="30" idx="0"/>
          </p:cNvCxnSpPr>
          <p:nvPr/>
        </p:nvCxnSpPr>
        <p:spPr>
          <a:xfrm rot="16200000" flipV="1">
            <a:off x="7639050" y="2571750"/>
            <a:ext cx="381000" cy="11430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15200" y="2819400"/>
            <a:ext cx="1143000" cy="646331"/>
          </a:xfrm>
          <a:prstGeom prst="rect">
            <a:avLst/>
          </a:prstGeom>
          <a:noFill/>
        </p:spPr>
        <p:txBody>
          <a:bodyPr wrap="square" rtlCol="0">
            <a:spAutoFit/>
          </a:bodyPr>
          <a:lstStyle/>
          <a:p>
            <a:r>
              <a:rPr lang="en-US" b="1" dirty="0" smtClean="0">
                <a:solidFill>
                  <a:srgbClr val="FFFF00"/>
                </a:solidFill>
              </a:rPr>
              <a:t>Detection</a:t>
            </a:r>
          </a:p>
          <a:p>
            <a:r>
              <a:rPr lang="en-US" b="1" dirty="0" smtClean="0">
                <a:solidFill>
                  <a:srgbClr val="FFFF00"/>
                </a:solidFill>
              </a:rPr>
              <a:t>chamber</a:t>
            </a:r>
            <a:endParaRPr lang="en-US" b="1" dirty="0">
              <a:solidFill>
                <a:srgbClr val="FFFF00"/>
              </a:solidFill>
            </a:endParaRPr>
          </a:p>
        </p:txBody>
      </p:sp>
      <p:sp>
        <p:nvSpPr>
          <p:cNvPr id="38" name="Rectangle 37"/>
          <p:cNvSpPr/>
          <p:nvPr/>
        </p:nvSpPr>
        <p:spPr>
          <a:xfrm>
            <a:off x="2209800" y="2514600"/>
            <a:ext cx="5105400" cy="38100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3581400" y="3657600"/>
            <a:ext cx="4191000" cy="1295400"/>
          </a:xfrm>
          <a:prstGeom prst="rect">
            <a:avLst/>
          </a:prstGeom>
          <a:noFill/>
          <a:ln w="28575"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40" name="Straight Arrow Connector 39"/>
          <p:cNvCxnSpPr/>
          <p:nvPr/>
        </p:nvCxnSpPr>
        <p:spPr>
          <a:xfrm rot="5400000" flipH="1" flipV="1">
            <a:off x="2286000" y="2895600"/>
            <a:ext cx="381000" cy="38100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371600" y="3200400"/>
            <a:ext cx="1524000" cy="646331"/>
          </a:xfrm>
          <a:prstGeom prst="rect">
            <a:avLst/>
          </a:prstGeom>
          <a:noFill/>
        </p:spPr>
        <p:txBody>
          <a:bodyPr wrap="square" rtlCol="0">
            <a:spAutoFit/>
          </a:bodyPr>
          <a:lstStyle/>
          <a:p>
            <a:pPr algn="ctr"/>
            <a:r>
              <a:rPr lang="en-US" b="1" dirty="0" smtClean="0">
                <a:solidFill>
                  <a:srgbClr val="FFFF00"/>
                </a:solidFill>
              </a:rPr>
              <a:t>Overlapping traps</a:t>
            </a:r>
            <a:endParaRPr lang="en-US" b="1" dirty="0">
              <a:solidFill>
                <a:srgbClr val="FFFF00"/>
              </a:solidFill>
            </a:endParaRPr>
          </a:p>
        </p:txBody>
      </p:sp>
      <p:cxnSp>
        <p:nvCxnSpPr>
          <p:cNvPr id="43" name="Straight Arrow Connector 42"/>
          <p:cNvCxnSpPr/>
          <p:nvPr/>
        </p:nvCxnSpPr>
        <p:spPr>
          <a:xfrm>
            <a:off x="3200400" y="4114800"/>
            <a:ext cx="381000" cy="15240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133600" y="3810000"/>
            <a:ext cx="1295400" cy="646331"/>
          </a:xfrm>
          <a:prstGeom prst="rect">
            <a:avLst/>
          </a:prstGeom>
          <a:noFill/>
        </p:spPr>
        <p:txBody>
          <a:bodyPr wrap="square" rtlCol="0">
            <a:spAutoFit/>
          </a:bodyPr>
          <a:lstStyle/>
          <a:p>
            <a:r>
              <a:rPr lang="en-US" b="1" dirty="0" smtClean="0">
                <a:solidFill>
                  <a:srgbClr val="FFFF00"/>
                </a:solidFill>
              </a:rPr>
              <a:t>Switching electronics</a:t>
            </a:r>
            <a:endParaRPr lang="en-US" b="1" dirty="0">
              <a:solidFill>
                <a:srgbClr val="FFFF00"/>
              </a:solidFill>
            </a:endParaRPr>
          </a:p>
        </p:txBody>
      </p:sp>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l="19976" t="20457" r="14410" b="33234"/>
          <a:stretch/>
        </p:blipFill>
        <p:spPr>
          <a:xfrm>
            <a:off x="578308" y="2504752"/>
            <a:ext cx="1326692" cy="731513"/>
          </a:xfrm>
          <a:prstGeom prst="rect">
            <a:avLst/>
          </a:prstGeom>
        </p:spPr>
      </p:pic>
      <p:sp>
        <p:nvSpPr>
          <p:cNvPr id="33" name="Title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dirty="0" smtClean="0">
                <a:ln>
                  <a:noFill/>
                </a:ln>
                <a:solidFill>
                  <a:sysClr val="windowText" lastClr="000000"/>
                </a:solidFill>
                <a:effectLst/>
                <a:uLnTx/>
                <a:uFillTx/>
                <a:latin typeface="Calibri Light" panose="020F0302020204030204"/>
                <a:ea typeface="+mj-ea"/>
                <a:cs typeface="+mj-cs"/>
              </a:rPr>
              <a:t>Actual setup</a:t>
            </a:r>
            <a:endParaRPr kumimoji="0" lang="en-US" sz="33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
        <p:nvSpPr>
          <p:cNvPr id="26" name="TextBox 25"/>
          <p:cNvSpPr txBox="1"/>
          <p:nvPr/>
        </p:nvSpPr>
        <p:spPr>
          <a:xfrm>
            <a:off x="1952644" y="5561860"/>
            <a:ext cx="5238711" cy="523220"/>
          </a:xfrm>
          <a:prstGeom prst="rect">
            <a:avLst/>
          </a:prstGeom>
          <a:noFill/>
        </p:spPr>
        <p:txBody>
          <a:bodyPr wrap="square" rtlCol="0">
            <a:spAutoFit/>
          </a:bodyPr>
          <a:lstStyle/>
          <a:p>
            <a:pPr algn="ctr"/>
            <a:r>
              <a:rPr lang="en-US" sz="2800" b="1" dirty="0" smtClean="0">
                <a:solidFill>
                  <a:prstClr val="black"/>
                </a:solidFill>
              </a:rPr>
              <a:t>See poster by Michael </a:t>
            </a:r>
            <a:r>
              <a:rPr lang="en-US" sz="2800" b="1" dirty="0" err="1" smtClean="0">
                <a:solidFill>
                  <a:prstClr val="black"/>
                </a:solidFill>
              </a:rPr>
              <a:t>Karpov</a:t>
            </a:r>
            <a:endParaRPr lang="en-US" sz="2800" b="1" dirty="0">
              <a:solidFill>
                <a:prstClr val="black"/>
              </a:solidFill>
            </a:endParaRPr>
          </a:p>
        </p:txBody>
      </p:sp>
    </p:spTree>
    <p:extLst>
      <p:ext uri="{BB962C8B-B14F-4D97-AF65-F5344CB8AC3E}">
        <p14:creationId xmlns:p14="http://schemas.microsoft.com/office/powerpoint/2010/main" val="361531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9" grpId="0"/>
      <p:bldP spid="18" grpId="0"/>
      <p:bldP spid="20" grpId="0"/>
      <p:bldP spid="23" grpId="0"/>
      <p:bldP spid="24" grpId="0"/>
      <p:bldP spid="27" grpId="0"/>
      <p:bldP spid="30" grpId="0"/>
      <p:bldP spid="38" grpId="0" animBg="1"/>
      <p:bldP spid="39" grpId="0" animBg="1"/>
      <p:bldP spid="41" grpId="0"/>
      <p:bldP spid="44"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t>Trapping</a:t>
            </a:r>
            <a:endParaRPr lang="en-US" sz="4400" b="1" dirty="0"/>
          </a:p>
        </p:txBody>
      </p:sp>
      <p:graphicFrame>
        <p:nvGraphicFramePr>
          <p:cNvPr id="5" name="Object 4"/>
          <p:cNvGraphicFramePr>
            <a:graphicFrameLocks noChangeAspect="1"/>
          </p:cNvGraphicFramePr>
          <p:nvPr>
            <p:extLst/>
          </p:nvPr>
        </p:nvGraphicFramePr>
        <p:xfrm>
          <a:off x="6491569" y="4516624"/>
          <a:ext cx="2136775" cy="655637"/>
        </p:xfrm>
        <a:graphic>
          <a:graphicData uri="http://schemas.openxmlformats.org/presentationml/2006/ole">
            <mc:AlternateContent xmlns:mc="http://schemas.openxmlformats.org/markup-compatibility/2006">
              <mc:Choice xmlns:v="urn:schemas-microsoft-com:vml" Requires="v">
                <p:oleObj spid="_x0000_s1079" name="Equation" r:id="rId3" imgW="1282680" imgH="393480" progId="Equation.DSMT4">
                  <p:embed/>
                </p:oleObj>
              </mc:Choice>
              <mc:Fallback>
                <p:oleObj name="Equation" r:id="rId3" imgW="128268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569" y="4516624"/>
                        <a:ext cx="2136775" cy="6556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Rectangle 6"/>
          <p:cNvSpPr/>
          <p:nvPr/>
        </p:nvSpPr>
        <p:spPr>
          <a:xfrm>
            <a:off x="1324315" y="5729541"/>
            <a:ext cx="7777946" cy="369332"/>
          </a:xfrm>
          <a:prstGeom prst="rect">
            <a:avLst/>
          </a:prstGeom>
        </p:spPr>
        <p:txBody>
          <a:bodyPr wrap="square">
            <a:spAutoFit/>
          </a:bodyPr>
          <a:lstStyle/>
          <a:p>
            <a:r>
              <a:rPr lang="en-US" dirty="0">
                <a:solidFill>
                  <a:srgbClr val="3C3C3C"/>
                </a:solidFill>
                <a:latin typeface="font000000001e35ced1" charset="0"/>
              </a:rPr>
              <a:t>N. </a:t>
            </a:r>
            <a:r>
              <a:rPr lang="en-US" dirty="0" err="1" smtClean="0">
                <a:solidFill>
                  <a:srgbClr val="3C3C3C"/>
                </a:solidFill>
                <a:latin typeface="font000000001e35ced1" charset="0"/>
              </a:rPr>
              <a:t>Akerman</a:t>
            </a:r>
            <a:r>
              <a:rPr lang="en-US" dirty="0" smtClean="0">
                <a:solidFill>
                  <a:srgbClr val="3C3C3C"/>
                </a:solidFill>
                <a:latin typeface="font000000001e35ced1" charset="0"/>
              </a:rPr>
              <a:t> </a:t>
            </a:r>
            <a:r>
              <a:rPr lang="en-US" dirty="0">
                <a:solidFill>
                  <a:srgbClr val="3C3C3C"/>
                </a:solidFill>
                <a:latin typeface="font000000001e35ced1" charset="0"/>
              </a:rPr>
              <a:t>et al, PRL 2017</a:t>
            </a:r>
            <a:endParaRPr lang="en-US" dirty="0">
              <a:solidFill>
                <a:prstClr val="black"/>
              </a:solidFill>
            </a:endParaRPr>
          </a:p>
        </p:txBody>
      </p:sp>
      <p:grpSp>
        <p:nvGrpSpPr>
          <p:cNvPr id="70" name="Group 69"/>
          <p:cNvGrpSpPr/>
          <p:nvPr/>
        </p:nvGrpSpPr>
        <p:grpSpPr>
          <a:xfrm>
            <a:off x="5139765" y="1933023"/>
            <a:ext cx="3646287" cy="2232452"/>
            <a:chOff x="5117353" y="612597"/>
            <a:chExt cx="3646287" cy="2232452"/>
          </a:xfrm>
        </p:grpSpPr>
        <p:pic>
          <p:nvPicPr>
            <p:cNvPr id="50" name="Picture 2" descr="C:\Users\Administrator\Dropbox\MY STUFF\WIS\Presentations\coilsAssembly_Mike_laser_only_magnets2_crop.jpg"/>
            <p:cNvPicPr>
              <a:picLocks noChangeAspect="1" noChangeArrowheads="1"/>
            </p:cNvPicPr>
            <p:nvPr/>
          </p:nvPicPr>
          <p:blipFill rotWithShape="1">
            <a:blip r:embed="rId5">
              <a:extLst>
                <a:ext uri="{28A0092B-C50C-407E-A947-70E740481C1C}">
                  <a14:useLocalDpi xmlns:a14="http://schemas.microsoft.com/office/drawing/2010/main" val="0"/>
                </a:ext>
              </a:extLst>
            </a:blip>
            <a:srcRect l="52207" r="5497"/>
            <a:stretch/>
          </p:blipFill>
          <p:spPr bwMode="auto">
            <a:xfrm>
              <a:off x="5117353" y="1050564"/>
              <a:ext cx="3219824" cy="162339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1" name="Curved Connector 50"/>
            <p:cNvCxnSpPr/>
            <p:nvPr/>
          </p:nvCxnSpPr>
          <p:spPr>
            <a:xfrm>
              <a:off x="6274319" y="1685081"/>
              <a:ext cx="1142913" cy="58608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2" name="Curved Connector 51"/>
            <p:cNvCxnSpPr/>
            <p:nvPr/>
          </p:nvCxnSpPr>
          <p:spPr>
            <a:xfrm>
              <a:off x="6274319" y="1694768"/>
              <a:ext cx="1077212" cy="581237"/>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3" name="Curved Connector 52"/>
            <p:cNvCxnSpPr/>
            <p:nvPr/>
          </p:nvCxnSpPr>
          <p:spPr>
            <a:xfrm>
              <a:off x="6274319" y="1685081"/>
              <a:ext cx="1159338" cy="590924"/>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4" name="Curved Connector 53"/>
            <p:cNvCxnSpPr/>
            <p:nvPr/>
          </p:nvCxnSpPr>
          <p:spPr>
            <a:xfrm>
              <a:off x="6274319" y="1685081"/>
              <a:ext cx="1099113" cy="581237"/>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5" name="Curved Connector 54"/>
            <p:cNvCxnSpPr/>
            <p:nvPr/>
          </p:nvCxnSpPr>
          <p:spPr>
            <a:xfrm>
              <a:off x="6300321" y="1689924"/>
              <a:ext cx="1127861" cy="581237"/>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6" name="Curved Connector 55"/>
            <p:cNvCxnSpPr/>
            <p:nvPr/>
          </p:nvCxnSpPr>
          <p:spPr>
            <a:xfrm>
              <a:off x="6300321" y="1709299"/>
              <a:ext cx="1182612" cy="581237"/>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a:off x="6274319" y="1709299"/>
              <a:ext cx="1208614" cy="578815"/>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190876" y="612597"/>
              <a:ext cx="1310429" cy="461665"/>
            </a:xfrm>
            <a:prstGeom prst="rect">
              <a:avLst/>
            </a:prstGeom>
            <a:noFill/>
          </p:spPr>
          <p:txBody>
            <a:bodyPr wrap="square" rtlCol="0">
              <a:spAutoFit/>
            </a:bodyPr>
            <a:lstStyle/>
            <a:p>
              <a:r>
                <a:rPr lang="en-US" sz="1200" b="1" dirty="0">
                  <a:solidFill>
                    <a:srgbClr val="44546A">
                      <a:lumMod val="75000"/>
                    </a:srgbClr>
                  </a:solidFill>
                </a:rPr>
                <a:t>Permanent magnets trap</a:t>
              </a:r>
            </a:p>
          </p:txBody>
        </p:sp>
        <p:sp>
          <p:nvSpPr>
            <p:cNvPr id="61" name="TextBox 60"/>
            <p:cNvSpPr txBox="1"/>
            <p:nvPr/>
          </p:nvSpPr>
          <p:spPr>
            <a:xfrm>
              <a:off x="6969193" y="796582"/>
              <a:ext cx="1167400" cy="461665"/>
            </a:xfrm>
            <a:prstGeom prst="rect">
              <a:avLst/>
            </a:prstGeom>
            <a:noFill/>
          </p:spPr>
          <p:txBody>
            <a:bodyPr wrap="square" rtlCol="0">
              <a:spAutoFit/>
            </a:bodyPr>
            <a:lstStyle/>
            <a:p>
              <a:pPr algn="ctr"/>
              <a:r>
                <a:rPr lang="en-US" sz="1200" b="1" dirty="0">
                  <a:solidFill>
                    <a:prstClr val="black"/>
                  </a:solidFill>
                </a:rPr>
                <a:t>Ionization via REMPI</a:t>
              </a:r>
            </a:p>
          </p:txBody>
        </p:sp>
        <p:sp>
          <p:nvSpPr>
            <p:cNvPr id="62" name="TextBox 61"/>
            <p:cNvSpPr txBox="1"/>
            <p:nvPr/>
          </p:nvSpPr>
          <p:spPr>
            <a:xfrm>
              <a:off x="7387309" y="2115456"/>
              <a:ext cx="1376331" cy="276999"/>
            </a:xfrm>
            <a:prstGeom prst="rect">
              <a:avLst/>
            </a:prstGeom>
            <a:noFill/>
          </p:spPr>
          <p:txBody>
            <a:bodyPr wrap="square" rtlCol="0">
              <a:spAutoFit/>
            </a:bodyPr>
            <a:lstStyle/>
            <a:p>
              <a:pPr algn="ctr"/>
              <a:r>
                <a:rPr lang="en-US" sz="1200" b="1" dirty="0">
                  <a:solidFill>
                    <a:srgbClr val="44546A">
                      <a:lumMod val="75000"/>
                    </a:srgbClr>
                  </a:solidFill>
                </a:rPr>
                <a:t>Ion counter</a:t>
              </a:r>
            </a:p>
          </p:txBody>
        </p:sp>
        <p:sp>
          <p:nvSpPr>
            <p:cNvPr id="64" name="TextBox 63"/>
            <p:cNvSpPr txBox="1"/>
            <p:nvPr/>
          </p:nvSpPr>
          <p:spPr>
            <a:xfrm>
              <a:off x="5853285" y="1918167"/>
              <a:ext cx="1376331" cy="461665"/>
            </a:xfrm>
            <a:prstGeom prst="rect">
              <a:avLst/>
            </a:prstGeom>
            <a:noFill/>
          </p:spPr>
          <p:txBody>
            <a:bodyPr wrap="square" rtlCol="0">
              <a:spAutoFit/>
            </a:bodyPr>
            <a:lstStyle/>
            <a:p>
              <a:pPr algn="ctr"/>
              <a:r>
                <a:rPr lang="en-US" sz="1200" b="1" dirty="0">
                  <a:solidFill>
                    <a:prstClr val="black"/>
                  </a:solidFill>
                </a:rPr>
                <a:t>Ion</a:t>
              </a:r>
            </a:p>
            <a:p>
              <a:pPr algn="ctr"/>
              <a:r>
                <a:rPr lang="en-US" sz="1200" b="1" dirty="0">
                  <a:solidFill>
                    <a:prstClr val="black"/>
                  </a:solidFill>
                </a:rPr>
                <a:t> extraction</a:t>
              </a:r>
            </a:p>
          </p:txBody>
        </p:sp>
        <p:sp>
          <p:nvSpPr>
            <p:cNvPr id="65" name="Freeform 64"/>
            <p:cNvSpPr/>
            <p:nvPr/>
          </p:nvSpPr>
          <p:spPr>
            <a:xfrm rot="21199260">
              <a:off x="5395375" y="2388226"/>
              <a:ext cx="468463" cy="425414"/>
            </a:xfrm>
            <a:custGeom>
              <a:avLst/>
              <a:gdLst>
                <a:gd name="connsiteX0" fmla="*/ 0 w 3333750"/>
                <a:gd name="connsiteY0" fmla="*/ 2642411 h 2642411"/>
                <a:gd name="connsiteX1" fmla="*/ 1438275 w 3333750"/>
                <a:gd name="connsiteY1" fmla="*/ 2042336 h 2642411"/>
                <a:gd name="connsiteX2" fmla="*/ 2276475 w 3333750"/>
                <a:gd name="connsiteY2" fmla="*/ 3986 h 2642411"/>
                <a:gd name="connsiteX3" fmla="*/ 3333750 w 3333750"/>
                <a:gd name="connsiteY3" fmla="*/ 2623361 h 2642411"/>
                <a:gd name="connsiteX0" fmla="*/ 0 w 3333750"/>
                <a:gd name="connsiteY0" fmla="*/ 2651918 h 2651918"/>
                <a:gd name="connsiteX1" fmla="*/ 1438275 w 3333750"/>
                <a:gd name="connsiteY1" fmla="*/ 2051843 h 2651918"/>
                <a:gd name="connsiteX2" fmla="*/ 2362200 w 3333750"/>
                <a:gd name="connsiteY2" fmla="*/ 3968 h 2651918"/>
                <a:gd name="connsiteX3" fmla="*/ 3333750 w 3333750"/>
                <a:gd name="connsiteY3" fmla="*/ 2632868 h 2651918"/>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56901 h 2656901"/>
                <a:gd name="connsiteX1" fmla="*/ 1581150 w 3333750"/>
                <a:gd name="connsiteY1" fmla="*/ 1828226 h 2656901"/>
                <a:gd name="connsiteX2" fmla="*/ 2362200 w 3333750"/>
                <a:gd name="connsiteY2" fmla="*/ 8951 h 2656901"/>
                <a:gd name="connsiteX3" fmla="*/ 3333750 w 3333750"/>
                <a:gd name="connsiteY3" fmla="*/ 2637851 h 2656901"/>
                <a:gd name="connsiteX0" fmla="*/ 0 w 3333750"/>
                <a:gd name="connsiteY0" fmla="*/ 2657301 h 2657301"/>
                <a:gd name="connsiteX1" fmla="*/ 1581150 w 3333750"/>
                <a:gd name="connsiteY1" fmla="*/ 1828626 h 2657301"/>
                <a:gd name="connsiteX2" fmla="*/ 2362200 w 3333750"/>
                <a:gd name="connsiteY2" fmla="*/ 9351 h 2657301"/>
                <a:gd name="connsiteX3" fmla="*/ 3333750 w 3333750"/>
                <a:gd name="connsiteY3" fmla="*/ 2638251 h 2657301"/>
                <a:gd name="connsiteX0" fmla="*/ 0 w 3333750"/>
                <a:gd name="connsiteY0" fmla="*/ 2647985 h 2647985"/>
                <a:gd name="connsiteX1" fmla="*/ 1581150 w 3333750"/>
                <a:gd name="connsiteY1" fmla="*/ 1819310 h 2647985"/>
                <a:gd name="connsiteX2" fmla="*/ 2362200 w 3333750"/>
                <a:gd name="connsiteY2" fmla="*/ 35 h 2647985"/>
                <a:gd name="connsiteX3" fmla="*/ 3333750 w 3333750"/>
                <a:gd name="connsiteY3" fmla="*/ 2628935 h 2647985"/>
                <a:gd name="connsiteX0" fmla="*/ 0 w 3333750"/>
                <a:gd name="connsiteY0" fmla="*/ 2657566 h 2657566"/>
                <a:gd name="connsiteX1" fmla="*/ 1485900 w 3333750"/>
                <a:gd name="connsiteY1" fmla="*/ 1819366 h 2657566"/>
                <a:gd name="connsiteX2" fmla="*/ 2362200 w 3333750"/>
                <a:gd name="connsiteY2" fmla="*/ 9616 h 2657566"/>
                <a:gd name="connsiteX3" fmla="*/ 3333750 w 3333750"/>
                <a:gd name="connsiteY3" fmla="*/ 2638516 h 2657566"/>
                <a:gd name="connsiteX0" fmla="*/ 0 w 3333750"/>
                <a:gd name="connsiteY0" fmla="*/ 2647973 h 2647973"/>
                <a:gd name="connsiteX1" fmla="*/ 1485900 w 3333750"/>
                <a:gd name="connsiteY1" fmla="*/ 1809773 h 2647973"/>
                <a:gd name="connsiteX2" fmla="*/ 2362200 w 3333750"/>
                <a:gd name="connsiteY2" fmla="*/ 23 h 2647973"/>
                <a:gd name="connsiteX3" fmla="*/ 3333750 w 3333750"/>
                <a:gd name="connsiteY3" fmla="*/ 2628923 h 264797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Lst>
              <a:ahLst/>
              <a:cxnLst>
                <a:cxn ang="0">
                  <a:pos x="connsiteX0" y="connsiteY0"/>
                </a:cxn>
                <a:cxn ang="0">
                  <a:pos x="connsiteX1" y="connsiteY1"/>
                </a:cxn>
                <a:cxn ang="0">
                  <a:pos x="connsiteX2" y="connsiteY2"/>
                </a:cxn>
                <a:cxn ang="0">
                  <a:pos x="connsiteX3" y="connsiteY3"/>
                </a:cxn>
              </a:cxnLst>
              <a:rect l="l" t="t" r="r" b="b"/>
              <a:pathLst>
                <a:path w="2971800" h="2628923">
                  <a:moveTo>
                    <a:pt x="0" y="2628923"/>
                  </a:moveTo>
                  <a:cubicBezTo>
                    <a:pt x="577056" y="2615429"/>
                    <a:pt x="885825" y="2247923"/>
                    <a:pt x="1123950" y="1809773"/>
                  </a:cubicBezTo>
                  <a:cubicBezTo>
                    <a:pt x="1362075" y="1371623"/>
                    <a:pt x="1625600" y="6373"/>
                    <a:pt x="2000250" y="23"/>
                  </a:cubicBezTo>
                  <a:cubicBezTo>
                    <a:pt x="2374900" y="-6327"/>
                    <a:pt x="2648743" y="1339079"/>
                    <a:pt x="2971800" y="2628923"/>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546A">
                    <a:lumMod val="60000"/>
                    <a:lumOff val="40000"/>
                  </a:srgbClr>
                </a:solidFill>
              </a:endParaRPr>
            </a:p>
          </p:txBody>
        </p:sp>
        <p:sp>
          <p:nvSpPr>
            <p:cNvPr id="66" name="Freeform 65"/>
            <p:cNvSpPr/>
            <p:nvPr/>
          </p:nvSpPr>
          <p:spPr>
            <a:xfrm rot="21127471" flipH="1">
              <a:off x="5868123" y="2337195"/>
              <a:ext cx="543531" cy="436016"/>
            </a:xfrm>
            <a:custGeom>
              <a:avLst/>
              <a:gdLst>
                <a:gd name="connsiteX0" fmla="*/ 0 w 3333750"/>
                <a:gd name="connsiteY0" fmla="*/ 2642411 h 2642411"/>
                <a:gd name="connsiteX1" fmla="*/ 1438275 w 3333750"/>
                <a:gd name="connsiteY1" fmla="*/ 2042336 h 2642411"/>
                <a:gd name="connsiteX2" fmla="*/ 2276475 w 3333750"/>
                <a:gd name="connsiteY2" fmla="*/ 3986 h 2642411"/>
                <a:gd name="connsiteX3" fmla="*/ 3333750 w 3333750"/>
                <a:gd name="connsiteY3" fmla="*/ 2623361 h 2642411"/>
                <a:gd name="connsiteX0" fmla="*/ 0 w 3333750"/>
                <a:gd name="connsiteY0" fmla="*/ 2651918 h 2651918"/>
                <a:gd name="connsiteX1" fmla="*/ 1438275 w 3333750"/>
                <a:gd name="connsiteY1" fmla="*/ 2051843 h 2651918"/>
                <a:gd name="connsiteX2" fmla="*/ 2362200 w 3333750"/>
                <a:gd name="connsiteY2" fmla="*/ 3968 h 2651918"/>
                <a:gd name="connsiteX3" fmla="*/ 3333750 w 3333750"/>
                <a:gd name="connsiteY3" fmla="*/ 2632868 h 2651918"/>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56901 h 2656901"/>
                <a:gd name="connsiteX1" fmla="*/ 1581150 w 3333750"/>
                <a:gd name="connsiteY1" fmla="*/ 1828226 h 2656901"/>
                <a:gd name="connsiteX2" fmla="*/ 2362200 w 3333750"/>
                <a:gd name="connsiteY2" fmla="*/ 8951 h 2656901"/>
                <a:gd name="connsiteX3" fmla="*/ 3333750 w 3333750"/>
                <a:gd name="connsiteY3" fmla="*/ 2637851 h 2656901"/>
                <a:gd name="connsiteX0" fmla="*/ 0 w 3333750"/>
                <a:gd name="connsiteY0" fmla="*/ 2657301 h 2657301"/>
                <a:gd name="connsiteX1" fmla="*/ 1581150 w 3333750"/>
                <a:gd name="connsiteY1" fmla="*/ 1828626 h 2657301"/>
                <a:gd name="connsiteX2" fmla="*/ 2362200 w 3333750"/>
                <a:gd name="connsiteY2" fmla="*/ 9351 h 2657301"/>
                <a:gd name="connsiteX3" fmla="*/ 3333750 w 3333750"/>
                <a:gd name="connsiteY3" fmla="*/ 2638251 h 2657301"/>
                <a:gd name="connsiteX0" fmla="*/ 0 w 3333750"/>
                <a:gd name="connsiteY0" fmla="*/ 2647985 h 2647985"/>
                <a:gd name="connsiteX1" fmla="*/ 1581150 w 3333750"/>
                <a:gd name="connsiteY1" fmla="*/ 1819310 h 2647985"/>
                <a:gd name="connsiteX2" fmla="*/ 2362200 w 3333750"/>
                <a:gd name="connsiteY2" fmla="*/ 35 h 2647985"/>
                <a:gd name="connsiteX3" fmla="*/ 3333750 w 3333750"/>
                <a:gd name="connsiteY3" fmla="*/ 2628935 h 2647985"/>
                <a:gd name="connsiteX0" fmla="*/ 0 w 3333750"/>
                <a:gd name="connsiteY0" fmla="*/ 2657566 h 2657566"/>
                <a:gd name="connsiteX1" fmla="*/ 1485900 w 3333750"/>
                <a:gd name="connsiteY1" fmla="*/ 1819366 h 2657566"/>
                <a:gd name="connsiteX2" fmla="*/ 2362200 w 3333750"/>
                <a:gd name="connsiteY2" fmla="*/ 9616 h 2657566"/>
                <a:gd name="connsiteX3" fmla="*/ 3333750 w 3333750"/>
                <a:gd name="connsiteY3" fmla="*/ 2638516 h 2657566"/>
                <a:gd name="connsiteX0" fmla="*/ 0 w 3333750"/>
                <a:gd name="connsiteY0" fmla="*/ 2647973 h 2647973"/>
                <a:gd name="connsiteX1" fmla="*/ 1485900 w 3333750"/>
                <a:gd name="connsiteY1" fmla="*/ 1809773 h 2647973"/>
                <a:gd name="connsiteX2" fmla="*/ 2362200 w 3333750"/>
                <a:gd name="connsiteY2" fmla="*/ 23 h 2647973"/>
                <a:gd name="connsiteX3" fmla="*/ 3333750 w 3333750"/>
                <a:gd name="connsiteY3" fmla="*/ 2628923 h 264797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Lst>
              <a:ahLst/>
              <a:cxnLst>
                <a:cxn ang="0">
                  <a:pos x="connsiteX0" y="connsiteY0"/>
                </a:cxn>
                <a:cxn ang="0">
                  <a:pos x="connsiteX1" y="connsiteY1"/>
                </a:cxn>
                <a:cxn ang="0">
                  <a:pos x="connsiteX2" y="connsiteY2"/>
                </a:cxn>
                <a:cxn ang="0">
                  <a:pos x="connsiteX3" y="connsiteY3"/>
                </a:cxn>
              </a:cxnLst>
              <a:rect l="l" t="t" r="r" b="b"/>
              <a:pathLst>
                <a:path w="2971800" h="2628923">
                  <a:moveTo>
                    <a:pt x="0" y="2628923"/>
                  </a:moveTo>
                  <a:cubicBezTo>
                    <a:pt x="577056" y="2615429"/>
                    <a:pt x="885825" y="2247923"/>
                    <a:pt x="1123950" y="1809773"/>
                  </a:cubicBezTo>
                  <a:cubicBezTo>
                    <a:pt x="1362075" y="1371623"/>
                    <a:pt x="1625600" y="6373"/>
                    <a:pt x="2000250" y="23"/>
                  </a:cubicBezTo>
                  <a:cubicBezTo>
                    <a:pt x="2374900" y="-6327"/>
                    <a:pt x="2648743" y="1339079"/>
                    <a:pt x="2971800" y="2628923"/>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cxnSp>
          <p:nvCxnSpPr>
            <p:cNvPr id="67" name="Straight Arrow Connector 66"/>
            <p:cNvCxnSpPr/>
            <p:nvPr/>
          </p:nvCxnSpPr>
          <p:spPr>
            <a:xfrm flipV="1">
              <a:off x="5414956" y="2735869"/>
              <a:ext cx="1095332" cy="10918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5323046" y="2377907"/>
              <a:ext cx="91910" cy="46714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rot="21105017">
              <a:off x="5187527" y="2062768"/>
              <a:ext cx="362948" cy="307777"/>
            </a:xfrm>
            <a:prstGeom prst="rect">
              <a:avLst/>
            </a:prstGeom>
            <a:noFill/>
          </p:spPr>
          <p:txBody>
            <a:bodyPr wrap="square" rtlCol="0">
              <a:spAutoFit/>
            </a:bodyPr>
            <a:lstStyle/>
            <a:p>
              <a:r>
                <a:rPr lang="en-US" sz="1400" dirty="0">
                  <a:solidFill>
                    <a:prstClr val="black"/>
                  </a:solidFill>
                </a:rPr>
                <a:t>B </a:t>
              </a:r>
            </a:p>
          </p:txBody>
        </p:sp>
      </p:grpSp>
      <p:pic>
        <p:nvPicPr>
          <p:cNvPr id="25" name="Picture 3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526" y="1593154"/>
            <a:ext cx="5006372" cy="37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 descr="K:\karpovm\INVENTOR\DG2_SYSTEM_REV5_Inventor2014\Pictures\nozzle.tiff"/>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8126" b="89955" l="9976" r="93548"/>
                    </a14:imgEffect>
                  </a14:imgLayer>
                </a14:imgProps>
              </a:ext>
              <a:ext uri="{28A0092B-C50C-407E-A947-70E740481C1C}">
                <a14:useLocalDpi xmlns:a14="http://schemas.microsoft.com/office/drawing/2010/main" val="0"/>
              </a:ext>
            </a:extLst>
          </a:blip>
          <a:srcRect l="15949" t="7073" r="6357" b="11515"/>
          <a:stretch/>
        </p:blipFill>
        <p:spPr bwMode="auto">
          <a:xfrm rot="237786">
            <a:off x="1116983" y="2933755"/>
            <a:ext cx="1310727" cy="7269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K:\karpovm\INVENTOR\DG2_SYSTEM_REV5_Inventor2014\Pictures\coilsAssembly_tube.tif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86" t="48315" r="68605" b="19447"/>
          <a:stretch/>
        </p:blipFill>
        <p:spPr bwMode="auto">
          <a:xfrm rot="432998">
            <a:off x="3686649" y="2807762"/>
            <a:ext cx="1021598" cy="590719"/>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p:cNvSpPr/>
          <p:nvPr/>
        </p:nvSpPr>
        <p:spPr bwMode="auto">
          <a:xfrm rot="21267993">
            <a:off x="2630333" y="3107629"/>
            <a:ext cx="498862" cy="261927"/>
          </a:xfrm>
          <a:prstGeom prst="ellipse">
            <a:avLst/>
          </a:prstGeom>
          <a:gradFill flip="none" rotWithShape="1">
            <a:gsLst>
              <a:gs pos="0">
                <a:srgbClr val="C00000"/>
              </a:gs>
              <a:gs pos="100000">
                <a:srgbClr val="FF9999"/>
              </a:gs>
            </a:gsLst>
            <a:path path="circle">
              <a:fillToRect l="50000" t="50000" r="50000" b="50000"/>
            </a:path>
            <a:tileRect/>
          </a:gra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1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ambria" panose="02040503050406030204" pitchFamily="18" charset="0"/>
            </a:endParaRPr>
          </a:p>
        </p:txBody>
      </p:sp>
    </p:spTree>
    <p:extLst>
      <p:ext uri="{BB962C8B-B14F-4D97-AF65-F5344CB8AC3E}">
        <p14:creationId xmlns:p14="http://schemas.microsoft.com/office/powerpoint/2010/main" val="2372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t>Trapping</a:t>
            </a:r>
            <a:endParaRPr lang="en-US" sz="4400" b="1" dirty="0"/>
          </a:p>
        </p:txBody>
      </p:sp>
      <p:pic>
        <p:nvPicPr>
          <p:cNvPr id="25" name="Picture 3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26" y="1593154"/>
            <a:ext cx="5006372" cy="37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Content Placeholder 2"/>
          <p:cNvSpPr>
            <a:spLocks noGrp="1"/>
          </p:cNvSpPr>
          <p:nvPr>
            <p:ph idx="1"/>
          </p:nvPr>
        </p:nvSpPr>
        <p:spPr>
          <a:xfrm>
            <a:off x="5200650" y="1951425"/>
            <a:ext cx="7886700" cy="3263504"/>
          </a:xfrm>
        </p:spPr>
        <p:txBody>
          <a:bodyPr>
            <a:normAutofit lnSpcReduction="10000"/>
          </a:bodyPr>
          <a:lstStyle/>
          <a:p>
            <a:pPr marL="0" indent="0">
              <a:buNone/>
            </a:pPr>
            <a:r>
              <a:rPr lang="en-US" sz="2800" b="1" dirty="0" smtClean="0"/>
              <a:t>For collisions, we want:</a:t>
            </a:r>
            <a:endParaRPr lang="en-US" sz="2800" b="1" dirty="0"/>
          </a:p>
          <a:p>
            <a:r>
              <a:rPr lang="en-US" sz="2800" dirty="0" smtClean="0"/>
              <a:t>Longer trapping lifetime</a:t>
            </a:r>
            <a:endParaRPr lang="en-US" sz="2800" dirty="0"/>
          </a:p>
          <a:p>
            <a:r>
              <a:rPr lang="en-US" sz="2800" dirty="0" smtClean="0"/>
              <a:t>Tunable trapping </a:t>
            </a:r>
          </a:p>
          <a:p>
            <a:pPr marL="0" indent="0">
              <a:buNone/>
            </a:pPr>
            <a:r>
              <a:rPr lang="en-US" sz="2800" dirty="0" smtClean="0"/>
              <a:t>  gradient (~1T/mm)</a:t>
            </a:r>
          </a:p>
          <a:p>
            <a:pPr marL="0" indent="0">
              <a:buNone/>
            </a:pPr>
            <a:endParaRPr lang="en-US" sz="2800" dirty="0"/>
          </a:p>
          <a:p>
            <a:pPr marL="0" indent="0">
              <a:buNone/>
            </a:pPr>
            <a:endParaRPr lang="en-US" sz="2800" dirty="0" smtClean="0"/>
          </a:p>
          <a:p>
            <a:pPr marL="0" indent="0">
              <a:buNone/>
            </a:pPr>
            <a:r>
              <a:rPr lang="en-US" sz="2800" b="1" dirty="0" smtClean="0"/>
              <a:t>We need better magnets</a:t>
            </a:r>
            <a:endParaRPr lang="en-US" sz="2800" b="1" dirty="0"/>
          </a:p>
        </p:txBody>
      </p:sp>
      <p:sp>
        <p:nvSpPr>
          <p:cNvPr id="6" name="Rectangle 5"/>
          <p:cNvSpPr/>
          <p:nvPr/>
        </p:nvSpPr>
        <p:spPr>
          <a:xfrm>
            <a:off x="1324315" y="5729541"/>
            <a:ext cx="7777946" cy="369332"/>
          </a:xfrm>
          <a:prstGeom prst="rect">
            <a:avLst/>
          </a:prstGeom>
        </p:spPr>
        <p:txBody>
          <a:bodyPr wrap="square">
            <a:spAutoFit/>
          </a:bodyPr>
          <a:lstStyle/>
          <a:p>
            <a:r>
              <a:rPr lang="en-US" dirty="0">
                <a:solidFill>
                  <a:srgbClr val="3C3C3C"/>
                </a:solidFill>
                <a:latin typeface="font000000001e35ced1" charset="0"/>
              </a:rPr>
              <a:t>N. </a:t>
            </a:r>
            <a:r>
              <a:rPr lang="en-US" dirty="0" err="1" smtClean="0">
                <a:solidFill>
                  <a:srgbClr val="3C3C3C"/>
                </a:solidFill>
                <a:latin typeface="font000000001e35ced1" charset="0"/>
              </a:rPr>
              <a:t>Akerman</a:t>
            </a:r>
            <a:r>
              <a:rPr lang="en-US" dirty="0" smtClean="0">
                <a:solidFill>
                  <a:srgbClr val="3C3C3C"/>
                </a:solidFill>
                <a:latin typeface="font000000001e35ced1" charset="0"/>
              </a:rPr>
              <a:t> </a:t>
            </a:r>
            <a:r>
              <a:rPr lang="en-US" dirty="0">
                <a:solidFill>
                  <a:srgbClr val="3C3C3C"/>
                </a:solidFill>
                <a:latin typeface="font000000001e35ced1" charset="0"/>
              </a:rPr>
              <a:t>et al, PRL 2017</a:t>
            </a:r>
            <a:endParaRPr lang="en-US" dirty="0">
              <a:solidFill>
                <a:prstClr val="black"/>
              </a:solidFill>
            </a:endParaRPr>
          </a:p>
        </p:txBody>
      </p:sp>
    </p:spTree>
    <p:extLst>
      <p:ext uri="{BB962C8B-B14F-4D97-AF65-F5344CB8AC3E}">
        <p14:creationId xmlns:p14="http://schemas.microsoft.com/office/powerpoint/2010/main" val="2333209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Light" panose="020F0302020204030204" pitchFamily="34" charset="0"/>
                <a:cs typeface="Calibri Light" panose="020F0302020204030204" pitchFamily="34" charset="0"/>
              </a:rPr>
              <a:t>Superconducting coils</a:t>
            </a:r>
            <a:endParaRPr lang="en-US" b="1" dirty="0">
              <a:latin typeface="Calibri Light" panose="020F0302020204030204" pitchFamily="34" charset="0"/>
              <a:cs typeface="Calibri Light" panose="020F0302020204030204" pitchFamily="34" charset="0"/>
            </a:endParaRPr>
          </a:p>
        </p:txBody>
      </p:sp>
      <p:pic>
        <p:nvPicPr>
          <p:cNvPr id="4" name="Picture 3" descr="C:\Users\yairs\AppData\Local\Microsoft\Windows\Temporary Internet Files\Content.Outlook\VEVBZCGU\IMG-20171003-WA0000.jpg"/>
          <p:cNvPicPr/>
          <p:nvPr/>
        </p:nvPicPr>
        <p:blipFill rotWithShape="1">
          <a:blip r:embed="rId2" cstate="print">
            <a:extLst>
              <a:ext uri="{28A0092B-C50C-407E-A947-70E740481C1C}">
                <a14:useLocalDpi xmlns:a14="http://schemas.microsoft.com/office/drawing/2010/main" val="0"/>
              </a:ext>
            </a:extLst>
          </a:blip>
          <a:srcRect l="8192" r="32486" b="23593"/>
          <a:stretch/>
        </p:blipFill>
        <p:spPr bwMode="auto">
          <a:xfrm>
            <a:off x="527600" y="4475180"/>
            <a:ext cx="2909467" cy="2213905"/>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575533" y="1557172"/>
            <a:ext cx="3402983" cy="1384995"/>
          </a:xfrm>
          <a:prstGeom prst="rect">
            <a:avLst/>
          </a:prstGeom>
          <a:noFill/>
        </p:spPr>
        <p:txBody>
          <a:bodyPr wrap="none" rtlCol="0">
            <a:spAutoFit/>
          </a:bodyPr>
          <a:lstStyle/>
          <a:p>
            <a:pPr algn="ctr"/>
            <a:r>
              <a:rPr lang="en-US" sz="2400" b="1" dirty="0" smtClean="0"/>
              <a:t>L</a:t>
            </a:r>
            <a:r>
              <a:rPr lang="en-US" baseline="-25000" dirty="0" smtClean="0"/>
              <a:t>[ow]</a:t>
            </a:r>
            <a:r>
              <a:rPr lang="en-US" dirty="0" smtClean="0"/>
              <a:t> </a:t>
            </a:r>
            <a:r>
              <a:rPr lang="en-US" sz="2400" b="1" dirty="0" smtClean="0"/>
              <a:t>T</a:t>
            </a:r>
            <a:r>
              <a:rPr lang="en-US" baseline="-25000" dirty="0" smtClean="0"/>
              <a:t>[</a:t>
            </a:r>
            <a:r>
              <a:rPr lang="en-US" baseline="-25000" dirty="0" err="1" smtClean="0"/>
              <a:t>emperature</a:t>
            </a:r>
            <a:r>
              <a:rPr lang="en-US" baseline="-25000" dirty="0" smtClean="0"/>
              <a:t>]</a:t>
            </a:r>
            <a:r>
              <a:rPr lang="en-US" baseline="-25000" dirty="0"/>
              <a:t> </a:t>
            </a:r>
            <a:r>
              <a:rPr lang="en-US" dirty="0" smtClean="0"/>
              <a:t> </a:t>
            </a:r>
            <a:r>
              <a:rPr lang="en-US" sz="2400" b="1" dirty="0" smtClean="0"/>
              <a:t>S</a:t>
            </a:r>
            <a:r>
              <a:rPr lang="en-US" baseline="-25000" dirty="0" smtClean="0"/>
              <a:t>[</a:t>
            </a:r>
            <a:r>
              <a:rPr lang="en-US" baseline="-25000" dirty="0" err="1" smtClean="0"/>
              <a:t>uperconductors</a:t>
            </a:r>
            <a:r>
              <a:rPr lang="en-US" baseline="-25000" dirty="0" smtClean="0"/>
              <a:t>]</a:t>
            </a:r>
          </a:p>
          <a:p>
            <a:pPr marL="742950" lvl="1" indent="-285750">
              <a:buFont typeface="Arial" panose="020B0604020202020204" pitchFamily="34" charset="0"/>
              <a:buChar char="•"/>
            </a:pPr>
            <a:r>
              <a:rPr lang="en-US" dirty="0" smtClean="0"/>
              <a:t>T</a:t>
            </a:r>
            <a:r>
              <a:rPr lang="en-US" baseline="-25000" dirty="0" smtClean="0"/>
              <a:t>c</a:t>
            </a:r>
            <a:r>
              <a:rPr lang="en-US" dirty="0" smtClean="0"/>
              <a:t>&lt;20K</a:t>
            </a:r>
          </a:p>
          <a:p>
            <a:pPr marL="742950" lvl="1" indent="-285750">
              <a:buFont typeface="Arial" panose="020B0604020202020204" pitchFamily="34" charset="0"/>
              <a:buChar char="•"/>
            </a:pPr>
            <a:r>
              <a:rPr lang="en-US" dirty="0" smtClean="0"/>
              <a:t>Metal alloy wires </a:t>
            </a:r>
            <a:r>
              <a:rPr lang="en-US" dirty="0"/>
              <a:t>(</a:t>
            </a:r>
            <a:r>
              <a:rPr lang="en-US" dirty="0">
                <a:solidFill>
                  <a:srgbClr val="00B050"/>
                </a:solidFill>
              </a:rPr>
              <a:t>flexible</a:t>
            </a:r>
            <a:r>
              <a:rPr lang="en-US" dirty="0"/>
              <a:t>)</a:t>
            </a:r>
          </a:p>
          <a:p>
            <a:endParaRPr lang="en-US" baseline="-25000" dirty="0"/>
          </a:p>
          <a:p>
            <a:endParaRPr lang="en-US" baseline="-25000" dirty="0"/>
          </a:p>
        </p:txBody>
      </p:sp>
      <p:pic>
        <p:nvPicPr>
          <p:cNvPr id="10" name="Picture 9"/>
          <p:cNvPicPr>
            <a:picLocks noChangeAspect="1"/>
          </p:cNvPicPr>
          <p:nvPr/>
        </p:nvPicPr>
        <p:blipFill>
          <a:blip r:embed="rId3"/>
          <a:stretch>
            <a:fillRect/>
          </a:stretch>
        </p:blipFill>
        <p:spPr>
          <a:xfrm>
            <a:off x="1151957" y="3217154"/>
            <a:ext cx="1709575" cy="1173362"/>
          </a:xfrm>
          <a:prstGeom prst="rect">
            <a:avLst/>
          </a:prstGeom>
        </p:spPr>
      </p:pic>
      <p:sp>
        <p:nvSpPr>
          <p:cNvPr id="9" name="TextBox 8"/>
          <p:cNvSpPr txBox="1"/>
          <p:nvPr/>
        </p:nvSpPr>
        <p:spPr>
          <a:xfrm>
            <a:off x="4572000" y="2718397"/>
            <a:ext cx="3887953" cy="2246769"/>
          </a:xfrm>
          <a:prstGeom prst="rect">
            <a:avLst/>
          </a:prstGeom>
          <a:noFill/>
        </p:spPr>
        <p:txBody>
          <a:bodyPr wrap="none" rtlCol="0">
            <a:spAutoFit/>
          </a:bodyPr>
          <a:lstStyle/>
          <a:p>
            <a:pPr marL="0" lvl="1" algn="ctr"/>
            <a:r>
              <a:rPr lang="en-US" sz="2800" dirty="0">
                <a:solidFill>
                  <a:srgbClr val="FF0000"/>
                </a:solidFill>
              </a:rPr>
              <a:t>Need to switch 1T field in </a:t>
            </a:r>
          </a:p>
          <a:p>
            <a:pPr marL="0" lvl="1" algn="ctr"/>
            <a:r>
              <a:rPr lang="en-US" sz="2800" dirty="0">
                <a:solidFill>
                  <a:srgbClr val="FF0000"/>
                </a:solidFill>
              </a:rPr>
              <a:t>500 microseconds</a:t>
            </a:r>
          </a:p>
          <a:p>
            <a:pPr algn="ctr"/>
            <a:endParaRPr lang="en-US" sz="2800" dirty="0"/>
          </a:p>
          <a:p>
            <a:pPr algn="ctr"/>
            <a:endParaRPr lang="en-US" sz="2800" dirty="0"/>
          </a:p>
          <a:p>
            <a:pPr algn="ctr"/>
            <a:endParaRPr lang="en-US" sz="2800" dirty="0"/>
          </a:p>
        </p:txBody>
      </p:sp>
      <p:sp>
        <p:nvSpPr>
          <p:cNvPr id="12" name="TextBox 11"/>
          <p:cNvSpPr txBox="1"/>
          <p:nvPr/>
        </p:nvSpPr>
        <p:spPr>
          <a:xfrm>
            <a:off x="4419989" y="2933840"/>
            <a:ext cx="4191973" cy="1815882"/>
          </a:xfrm>
          <a:prstGeom prst="rect">
            <a:avLst/>
          </a:prstGeom>
          <a:noFill/>
        </p:spPr>
        <p:txBody>
          <a:bodyPr wrap="none" rtlCol="0">
            <a:spAutoFit/>
          </a:bodyPr>
          <a:lstStyle/>
          <a:p>
            <a:pPr marL="0" lvl="1"/>
            <a:r>
              <a:rPr lang="en-US" sz="2800" dirty="0">
                <a:solidFill>
                  <a:srgbClr val="FF0000"/>
                </a:solidFill>
              </a:rPr>
              <a:t>Poor AC response = quench</a:t>
            </a:r>
          </a:p>
          <a:p>
            <a:endParaRPr lang="en-US" sz="2800" dirty="0"/>
          </a:p>
          <a:p>
            <a:endParaRPr lang="en-US" sz="2800" dirty="0"/>
          </a:p>
          <a:p>
            <a:endParaRPr lang="en-US" sz="2800" dirty="0"/>
          </a:p>
        </p:txBody>
      </p:sp>
    </p:spTree>
    <p:extLst>
      <p:ext uri="{BB962C8B-B14F-4D97-AF65-F5344CB8AC3E}">
        <p14:creationId xmlns:p14="http://schemas.microsoft.com/office/powerpoint/2010/main" val="88127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Light" panose="020F0302020204030204" pitchFamily="34" charset="0"/>
                <a:cs typeface="Calibri Light" panose="020F0302020204030204" pitchFamily="34" charset="0"/>
              </a:rPr>
              <a:t>Superconducting coils</a:t>
            </a:r>
            <a:endParaRPr lang="en-US" b="1" dirty="0">
              <a:latin typeface="Calibri Light" panose="020F0302020204030204" pitchFamily="34" charset="0"/>
              <a:cs typeface="Calibri Light" panose="020F0302020204030204" pitchFamily="34" charset="0"/>
            </a:endParaRPr>
          </a:p>
        </p:txBody>
      </p:sp>
      <p:pic>
        <p:nvPicPr>
          <p:cNvPr id="4" name="Picture 3" descr="C:\Users\yairs\AppData\Local\Microsoft\Windows\Temporary Internet Files\Content.Outlook\VEVBZCGU\IMG-20171003-WA0000.jpg"/>
          <p:cNvPicPr/>
          <p:nvPr/>
        </p:nvPicPr>
        <p:blipFill rotWithShape="1">
          <a:blip r:embed="rId2" cstate="print">
            <a:extLst>
              <a:ext uri="{28A0092B-C50C-407E-A947-70E740481C1C}">
                <a14:useLocalDpi xmlns:a14="http://schemas.microsoft.com/office/drawing/2010/main" val="0"/>
              </a:ext>
            </a:extLst>
          </a:blip>
          <a:srcRect l="8192" r="32486" b="23593"/>
          <a:stretch/>
        </p:blipFill>
        <p:spPr bwMode="auto">
          <a:xfrm>
            <a:off x="527600" y="4475180"/>
            <a:ext cx="2909467" cy="2213905"/>
          </a:xfrm>
          <a:prstGeom prst="rect">
            <a:avLst/>
          </a:prstGeom>
          <a:noFill/>
          <a:ln>
            <a:noFill/>
          </a:ln>
          <a:extLst>
            <a:ext uri="{53640926-AAD7-44D8-BBD7-CCE9431645EC}">
              <a14:shadowObscured xmlns:a14="http://schemas.microsoft.com/office/drawing/2010/main"/>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406" y="4475180"/>
            <a:ext cx="3502394" cy="2281721"/>
          </a:xfrm>
          <a:prstGeom prst="rect">
            <a:avLst/>
          </a:prstGeom>
        </p:spPr>
      </p:pic>
      <p:sp>
        <p:nvSpPr>
          <p:cNvPr id="6" name="TextBox 5"/>
          <p:cNvSpPr txBox="1"/>
          <p:nvPr/>
        </p:nvSpPr>
        <p:spPr>
          <a:xfrm>
            <a:off x="575533" y="1557172"/>
            <a:ext cx="3402983" cy="1661993"/>
          </a:xfrm>
          <a:prstGeom prst="rect">
            <a:avLst/>
          </a:prstGeom>
          <a:noFill/>
        </p:spPr>
        <p:txBody>
          <a:bodyPr wrap="none" rtlCol="0">
            <a:spAutoFit/>
          </a:bodyPr>
          <a:lstStyle/>
          <a:p>
            <a:pPr algn="ctr"/>
            <a:r>
              <a:rPr lang="en-US" sz="2400" b="1" dirty="0" smtClean="0"/>
              <a:t>L</a:t>
            </a:r>
            <a:r>
              <a:rPr lang="en-US" baseline="-25000" dirty="0" smtClean="0"/>
              <a:t>[ow]</a:t>
            </a:r>
            <a:r>
              <a:rPr lang="en-US" dirty="0" smtClean="0"/>
              <a:t> </a:t>
            </a:r>
            <a:r>
              <a:rPr lang="en-US" sz="2400" b="1" dirty="0" smtClean="0"/>
              <a:t>T</a:t>
            </a:r>
            <a:r>
              <a:rPr lang="en-US" baseline="-25000" dirty="0" smtClean="0"/>
              <a:t>[</a:t>
            </a:r>
            <a:r>
              <a:rPr lang="en-US" baseline="-25000" dirty="0" err="1" smtClean="0"/>
              <a:t>emperature</a:t>
            </a:r>
            <a:r>
              <a:rPr lang="en-US" baseline="-25000" dirty="0" smtClean="0"/>
              <a:t>]</a:t>
            </a:r>
            <a:r>
              <a:rPr lang="en-US" baseline="-25000" dirty="0"/>
              <a:t> </a:t>
            </a:r>
            <a:r>
              <a:rPr lang="en-US" dirty="0" smtClean="0"/>
              <a:t> </a:t>
            </a:r>
            <a:r>
              <a:rPr lang="en-US" sz="2400" b="1" dirty="0" smtClean="0"/>
              <a:t>S</a:t>
            </a:r>
            <a:r>
              <a:rPr lang="en-US" baseline="-25000" dirty="0" smtClean="0"/>
              <a:t>[</a:t>
            </a:r>
            <a:r>
              <a:rPr lang="en-US" baseline="-25000" dirty="0" err="1" smtClean="0"/>
              <a:t>uperconductors</a:t>
            </a:r>
            <a:r>
              <a:rPr lang="en-US" baseline="-25000" dirty="0" smtClean="0"/>
              <a:t>]</a:t>
            </a:r>
          </a:p>
          <a:p>
            <a:pPr marL="742950" lvl="1" indent="-285750">
              <a:buFont typeface="Arial" panose="020B0604020202020204" pitchFamily="34" charset="0"/>
              <a:buChar char="•"/>
            </a:pPr>
            <a:r>
              <a:rPr lang="en-US" dirty="0" smtClean="0"/>
              <a:t>T</a:t>
            </a:r>
            <a:r>
              <a:rPr lang="en-US" baseline="-25000" dirty="0" smtClean="0"/>
              <a:t>c</a:t>
            </a:r>
            <a:r>
              <a:rPr lang="en-US" dirty="0" smtClean="0"/>
              <a:t>&lt;20K</a:t>
            </a:r>
          </a:p>
          <a:p>
            <a:pPr marL="742950" lvl="1" indent="-285750">
              <a:buFont typeface="Arial" panose="020B0604020202020204" pitchFamily="34" charset="0"/>
              <a:buChar char="•"/>
            </a:pPr>
            <a:r>
              <a:rPr lang="en-US" dirty="0" smtClean="0"/>
              <a:t>Metal alloy wires </a:t>
            </a:r>
            <a:r>
              <a:rPr lang="en-US" dirty="0"/>
              <a:t>(</a:t>
            </a:r>
            <a:r>
              <a:rPr lang="en-US" dirty="0">
                <a:solidFill>
                  <a:srgbClr val="00B050"/>
                </a:solidFill>
              </a:rPr>
              <a:t>flexible</a:t>
            </a:r>
            <a:r>
              <a:rPr lang="en-US" dirty="0"/>
              <a:t>)</a:t>
            </a:r>
          </a:p>
          <a:p>
            <a:pPr marL="742950" lvl="1" indent="-285750">
              <a:buFont typeface="Arial" panose="020B0604020202020204" pitchFamily="34" charset="0"/>
              <a:buChar char="•"/>
            </a:pPr>
            <a:r>
              <a:rPr lang="en-US" dirty="0" smtClean="0">
                <a:solidFill>
                  <a:srgbClr val="FF0000"/>
                </a:solidFill>
              </a:rPr>
              <a:t>Poor AC response</a:t>
            </a:r>
            <a:endParaRPr lang="en-US" dirty="0">
              <a:solidFill>
                <a:srgbClr val="FF0000"/>
              </a:solidFill>
            </a:endParaRPr>
          </a:p>
          <a:p>
            <a:endParaRPr lang="en-US" baseline="-25000" dirty="0"/>
          </a:p>
          <a:p>
            <a:endParaRPr lang="en-US" baseline="-25000" dirty="0"/>
          </a:p>
        </p:txBody>
      </p:sp>
      <p:sp>
        <p:nvSpPr>
          <p:cNvPr id="7" name="TextBox 6"/>
          <p:cNvSpPr txBox="1"/>
          <p:nvPr/>
        </p:nvSpPr>
        <p:spPr>
          <a:xfrm>
            <a:off x="5184406" y="1549107"/>
            <a:ext cx="3808222" cy="1661993"/>
          </a:xfrm>
          <a:prstGeom prst="rect">
            <a:avLst/>
          </a:prstGeom>
          <a:noFill/>
        </p:spPr>
        <p:txBody>
          <a:bodyPr wrap="none" rtlCol="0">
            <a:spAutoFit/>
          </a:bodyPr>
          <a:lstStyle/>
          <a:p>
            <a:pPr algn="ctr"/>
            <a:r>
              <a:rPr lang="en-US" sz="2400" b="1" dirty="0" smtClean="0"/>
              <a:t>H</a:t>
            </a:r>
            <a:r>
              <a:rPr lang="en-US" baseline="-25000" dirty="0" smtClean="0"/>
              <a:t>[</a:t>
            </a:r>
            <a:r>
              <a:rPr lang="en-US" baseline="-25000" dirty="0" err="1" smtClean="0"/>
              <a:t>igh</a:t>
            </a:r>
            <a:r>
              <a:rPr lang="en-US" baseline="-25000" dirty="0" smtClean="0"/>
              <a:t>]</a:t>
            </a:r>
            <a:r>
              <a:rPr lang="en-US" dirty="0" smtClean="0"/>
              <a:t> </a:t>
            </a:r>
            <a:r>
              <a:rPr lang="en-US" sz="2400" b="1" dirty="0" smtClean="0"/>
              <a:t>TS</a:t>
            </a:r>
            <a:endParaRPr lang="en-US" baseline="-25000" dirty="0" smtClean="0"/>
          </a:p>
          <a:p>
            <a:pPr marL="742950" lvl="1" indent="-285750">
              <a:buFont typeface="Arial" panose="020B0604020202020204" pitchFamily="34" charset="0"/>
              <a:buChar char="•"/>
            </a:pPr>
            <a:r>
              <a:rPr lang="en-US" dirty="0" smtClean="0"/>
              <a:t>T</a:t>
            </a:r>
            <a:r>
              <a:rPr lang="en-US" baseline="-25000" dirty="0" smtClean="0"/>
              <a:t>c</a:t>
            </a:r>
            <a:r>
              <a:rPr lang="en-US" dirty="0" smtClean="0"/>
              <a:t>&gt;77K</a:t>
            </a:r>
          </a:p>
          <a:p>
            <a:pPr marL="742950" lvl="1" indent="-285750">
              <a:buFont typeface="Arial" panose="020B0604020202020204" pitchFamily="34" charset="0"/>
              <a:buChar char="•"/>
            </a:pPr>
            <a:r>
              <a:rPr lang="en-US" dirty="0" err="1" smtClean="0"/>
              <a:t>Cuprate</a:t>
            </a:r>
            <a:r>
              <a:rPr lang="en-US" dirty="0" smtClean="0"/>
              <a:t> ceramic tapes </a:t>
            </a:r>
            <a:r>
              <a:rPr lang="en-US" dirty="0"/>
              <a:t>(</a:t>
            </a:r>
            <a:r>
              <a:rPr lang="en-US" dirty="0">
                <a:solidFill>
                  <a:srgbClr val="FF0000"/>
                </a:solidFill>
              </a:rPr>
              <a:t>fragile</a:t>
            </a:r>
            <a:r>
              <a:rPr lang="en-US" dirty="0"/>
              <a:t>)</a:t>
            </a:r>
          </a:p>
          <a:p>
            <a:pPr marL="742950" lvl="1" indent="-285750">
              <a:buFont typeface="Arial" panose="020B0604020202020204" pitchFamily="34" charset="0"/>
              <a:buChar char="•"/>
            </a:pPr>
            <a:r>
              <a:rPr lang="en-US" dirty="0" smtClean="0">
                <a:solidFill>
                  <a:srgbClr val="00B050"/>
                </a:solidFill>
              </a:rPr>
              <a:t>Robust (pulsing, temperature)</a:t>
            </a:r>
            <a:endParaRPr lang="en-US" dirty="0">
              <a:solidFill>
                <a:srgbClr val="00B050"/>
              </a:solidFill>
            </a:endParaRPr>
          </a:p>
          <a:p>
            <a:endParaRPr lang="en-US" baseline="-25000" dirty="0"/>
          </a:p>
          <a:p>
            <a:endParaRPr lang="en-US" baseline="-25000" dirty="0"/>
          </a:p>
        </p:txBody>
      </p:sp>
      <p:pic>
        <p:nvPicPr>
          <p:cNvPr id="8196"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2714" y="3117583"/>
            <a:ext cx="1760261" cy="12191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151957" y="3217154"/>
            <a:ext cx="1709575" cy="1173362"/>
          </a:xfrm>
          <a:prstGeom prst="rect">
            <a:avLst/>
          </a:prstGeom>
        </p:spPr>
      </p:pic>
    </p:spTree>
    <p:extLst>
      <p:ext uri="{BB962C8B-B14F-4D97-AF65-F5344CB8AC3E}">
        <p14:creationId xmlns:p14="http://schemas.microsoft.com/office/powerpoint/2010/main" val="3827027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300" b="1" dirty="0" smtClean="0"/>
              <a:t>Superconducting trap</a:t>
            </a:r>
            <a:endParaRPr lang="en-US" sz="3300" b="1" dirty="0"/>
          </a:p>
        </p:txBody>
      </p:sp>
      <p:grpSp>
        <p:nvGrpSpPr>
          <p:cNvPr id="20" name="Group 19"/>
          <p:cNvGrpSpPr/>
          <p:nvPr/>
        </p:nvGrpSpPr>
        <p:grpSpPr>
          <a:xfrm>
            <a:off x="5350126" y="2698360"/>
            <a:ext cx="2937730" cy="2593953"/>
            <a:chOff x="5969593" y="2532532"/>
            <a:chExt cx="3916973" cy="3458604"/>
          </a:xfrm>
        </p:grpSpPr>
        <p:pic>
          <p:nvPicPr>
            <p:cNvPr id="17" name="Picture 16"/>
            <p:cNvPicPr>
              <a:picLocks noChangeAspect="1"/>
            </p:cNvPicPr>
            <p:nvPr/>
          </p:nvPicPr>
          <p:blipFill>
            <a:blip r:embed="rId3"/>
            <a:stretch>
              <a:fillRect/>
            </a:stretch>
          </p:blipFill>
          <p:spPr>
            <a:xfrm>
              <a:off x="5969593" y="2532532"/>
              <a:ext cx="3916973" cy="3458604"/>
            </a:xfrm>
            <a:prstGeom prst="rect">
              <a:avLst/>
            </a:prstGeom>
          </p:spPr>
        </p:pic>
        <p:pic>
          <p:nvPicPr>
            <p:cNvPr id="18" name="Picture 17"/>
            <p:cNvPicPr>
              <a:picLocks noChangeAspect="1"/>
            </p:cNvPicPr>
            <p:nvPr/>
          </p:nvPicPr>
          <p:blipFill>
            <a:blip r:embed="rId4">
              <a:clrChange>
                <a:clrFrom>
                  <a:srgbClr val="FFAEC9"/>
                </a:clrFrom>
                <a:clrTo>
                  <a:srgbClr val="FFAEC9">
                    <a:alpha val="0"/>
                  </a:srgbClr>
                </a:clrTo>
              </a:clrChange>
            </a:blip>
            <a:stretch>
              <a:fillRect/>
            </a:stretch>
          </p:blipFill>
          <p:spPr>
            <a:xfrm>
              <a:off x="7431635" y="4261834"/>
              <a:ext cx="386792" cy="446718"/>
            </a:xfrm>
            <a:prstGeom prst="rect">
              <a:avLst/>
            </a:prstGeom>
          </p:spPr>
        </p:pic>
        <p:pic>
          <p:nvPicPr>
            <p:cNvPr id="19" name="Picture 18"/>
            <p:cNvPicPr>
              <a:picLocks noChangeAspect="1"/>
            </p:cNvPicPr>
            <p:nvPr/>
          </p:nvPicPr>
          <p:blipFill>
            <a:blip r:embed="rId4">
              <a:clrChange>
                <a:clrFrom>
                  <a:srgbClr val="FFAEC9"/>
                </a:clrFrom>
                <a:clrTo>
                  <a:srgbClr val="FFAEC9">
                    <a:alpha val="0"/>
                  </a:srgbClr>
                </a:clrTo>
              </a:clrChange>
            </a:blip>
            <a:stretch>
              <a:fillRect/>
            </a:stretch>
          </p:blipFill>
          <p:spPr>
            <a:xfrm flipH="1">
              <a:off x="7983957" y="4216462"/>
              <a:ext cx="386792" cy="446718"/>
            </a:xfrm>
            <a:prstGeom prst="rect">
              <a:avLst/>
            </a:prstGeom>
          </p:spPr>
        </p:pic>
      </p:gr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397" y="2683577"/>
            <a:ext cx="3957927" cy="2496997"/>
          </a:xfrm>
          <a:prstGeom prst="rect">
            <a:avLst/>
          </a:prstGeom>
        </p:spPr>
      </p:pic>
    </p:spTree>
    <p:extLst>
      <p:ext uri="{BB962C8B-B14F-4D97-AF65-F5344CB8AC3E}">
        <p14:creationId xmlns:p14="http://schemas.microsoft.com/office/powerpoint/2010/main" val="4535475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300" b="1" dirty="0" smtClean="0"/>
              <a:t>Superconducting trap</a:t>
            </a:r>
            <a:endParaRPr lang="en-US" sz="3300" b="1" dirty="0"/>
          </a:p>
        </p:txBody>
      </p:sp>
      <p:grpSp>
        <p:nvGrpSpPr>
          <p:cNvPr id="17" name="Group 16"/>
          <p:cNvGrpSpPr/>
          <p:nvPr/>
        </p:nvGrpSpPr>
        <p:grpSpPr>
          <a:xfrm>
            <a:off x="3430942" y="1852049"/>
            <a:ext cx="3842758" cy="3458079"/>
            <a:chOff x="4574587" y="1326398"/>
            <a:chExt cx="5123677" cy="4610772"/>
          </a:xfrm>
        </p:grpSpPr>
        <p:grpSp>
          <p:nvGrpSpPr>
            <p:cNvPr id="14" name="Group 13"/>
            <p:cNvGrpSpPr/>
            <p:nvPr/>
          </p:nvGrpSpPr>
          <p:grpSpPr>
            <a:xfrm>
              <a:off x="4574587" y="1326398"/>
              <a:ext cx="5123677" cy="4610772"/>
              <a:chOff x="4574587" y="1326398"/>
              <a:chExt cx="5123677" cy="4610772"/>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669" t="60869" r="38275" b="2145"/>
              <a:stretch/>
            </p:blipFill>
            <p:spPr bwMode="auto">
              <a:xfrm>
                <a:off x="4574587" y="1575995"/>
                <a:ext cx="4899377" cy="4252124"/>
              </a:xfrm>
              <a:prstGeom prst="rect">
                <a:avLst/>
              </a:prstGeom>
              <a:noFill/>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4669" t="60869" r="55837" b="2145"/>
              <a:stretch/>
            </p:blipFill>
            <p:spPr bwMode="auto">
              <a:xfrm flipH="1">
                <a:off x="7120864" y="1575995"/>
                <a:ext cx="2577400" cy="4252124"/>
              </a:xfrm>
              <a:prstGeom prst="rect">
                <a:avLst/>
              </a:prstGeom>
              <a:noFill/>
            </p:spPr>
          </p:pic>
          <p:grpSp>
            <p:nvGrpSpPr>
              <p:cNvPr id="9" name="Group 8"/>
              <p:cNvGrpSpPr/>
              <p:nvPr/>
            </p:nvGrpSpPr>
            <p:grpSpPr>
              <a:xfrm>
                <a:off x="6759996" y="2454765"/>
                <a:ext cx="2153923" cy="3482405"/>
                <a:chOff x="6759996" y="2454765"/>
                <a:chExt cx="2153923" cy="3482405"/>
              </a:xfrm>
            </p:grpSpPr>
            <p:sp>
              <p:nvSpPr>
                <p:cNvPr id="8" name="Parallelogram 7"/>
                <p:cNvSpPr/>
                <p:nvPr/>
              </p:nvSpPr>
              <p:spPr>
                <a:xfrm rot="16200000">
                  <a:off x="6137834" y="3501160"/>
                  <a:ext cx="3482405" cy="1389616"/>
                </a:xfrm>
                <a:prstGeom prst="parallelogram">
                  <a:avLst>
                    <a:gd name="adj" fmla="val 55031"/>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4" name="Picture 3"/>
                <p:cNvPicPr>
                  <a:picLocks/>
                </p:cNvPicPr>
                <p:nvPr/>
              </p:nvPicPr>
              <p:blipFill rotWithShape="1">
                <a:blip r:embed="rId4">
                  <a:clrChange>
                    <a:clrFrom>
                      <a:srgbClr val="FFFFFF"/>
                    </a:clrFrom>
                    <a:clrTo>
                      <a:srgbClr val="FFFFFF">
                        <a:alpha val="0"/>
                      </a:srgbClr>
                    </a:clrTo>
                  </a:clrChange>
                </a:blip>
                <a:srcRect l="33812" t="40275" r="46203" b="22082"/>
                <a:stretch/>
              </p:blipFill>
              <p:spPr>
                <a:xfrm>
                  <a:off x="6759996" y="2507122"/>
                  <a:ext cx="2153923" cy="3320997"/>
                </a:xfrm>
                <a:prstGeom prst="rect">
                  <a:avLst/>
                </a:prstGeom>
                <a:scene3d>
                  <a:camera prst="isometricLeftDown"/>
                  <a:lightRig rig="threePt" dir="t"/>
                </a:scene3d>
              </p:spPr>
            </p:pic>
          </p:grpSp>
          <p:sp>
            <p:nvSpPr>
              <p:cNvPr id="12" name="Rectangle 11"/>
              <p:cNvSpPr/>
              <p:nvPr/>
            </p:nvSpPr>
            <p:spPr>
              <a:xfrm>
                <a:off x="5517084" y="1333047"/>
                <a:ext cx="441858" cy="383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3" name="Rectangle 12"/>
              <p:cNvSpPr/>
              <p:nvPr/>
            </p:nvSpPr>
            <p:spPr>
              <a:xfrm>
                <a:off x="8340642" y="1326398"/>
                <a:ext cx="441858" cy="383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pic>
          <p:nvPicPr>
            <p:cNvPr id="16" name="Picture 15"/>
            <p:cNvPicPr>
              <a:picLocks noChangeAspect="1"/>
            </p:cNvPicPr>
            <p:nvPr/>
          </p:nvPicPr>
          <p:blipFill>
            <a:blip r:embed="rId5">
              <a:clrChange>
                <a:clrFrom>
                  <a:srgbClr val="FFAEC9"/>
                </a:clrFrom>
                <a:clrTo>
                  <a:srgbClr val="FFAEC9">
                    <a:alpha val="0"/>
                  </a:srgbClr>
                </a:clrTo>
              </a:clrChange>
            </a:blip>
            <a:stretch>
              <a:fillRect/>
            </a:stretch>
          </p:blipFill>
          <p:spPr>
            <a:xfrm>
              <a:off x="6412907" y="3610769"/>
              <a:ext cx="676275" cy="781050"/>
            </a:xfrm>
            <a:prstGeom prst="rect">
              <a:avLst/>
            </a:prstGeom>
          </p:spPr>
        </p:pic>
      </p:grpSp>
      <p:sp>
        <p:nvSpPr>
          <p:cNvPr id="19" name="TextBox 18"/>
          <p:cNvSpPr txBox="1"/>
          <p:nvPr/>
        </p:nvSpPr>
        <p:spPr>
          <a:xfrm>
            <a:off x="516148" y="2144681"/>
            <a:ext cx="1583190" cy="369332"/>
          </a:xfrm>
          <a:prstGeom prst="rect">
            <a:avLst/>
          </a:prstGeom>
          <a:noFill/>
        </p:spPr>
        <p:txBody>
          <a:bodyPr wrap="none" rtlCol="0">
            <a:spAutoFit/>
          </a:bodyPr>
          <a:lstStyle/>
          <a:p>
            <a:r>
              <a:rPr lang="en-US" b="1" u="sng">
                <a:solidFill>
                  <a:prstClr val="black"/>
                </a:solidFill>
              </a:rPr>
              <a:t>Trapping </a:t>
            </a:r>
            <a:r>
              <a:rPr lang="en-US" b="1" u="sng" smtClean="0">
                <a:solidFill>
                  <a:prstClr val="black"/>
                </a:solidFill>
              </a:rPr>
              <a:t>(30A</a:t>
            </a:r>
            <a:r>
              <a:rPr lang="en-US" b="1" u="sng" dirty="0">
                <a:solidFill>
                  <a:prstClr val="black"/>
                </a:solidFill>
              </a:rPr>
              <a:t>)</a:t>
            </a:r>
          </a:p>
        </p:txBody>
      </p:sp>
    </p:spTree>
    <p:extLst>
      <p:ext uri="{BB962C8B-B14F-4D97-AF65-F5344CB8AC3E}">
        <p14:creationId xmlns:p14="http://schemas.microsoft.com/office/powerpoint/2010/main" val="616647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300" b="1" dirty="0"/>
              <a:t>Superconducting trap</a:t>
            </a:r>
          </a:p>
        </p:txBody>
      </p:sp>
      <p:grpSp>
        <p:nvGrpSpPr>
          <p:cNvPr id="3" name="Group 2"/>
          <p:cNvGrpSpPr/>
          <p:nvPr/>
        </p:nvGrpSpPr>
        <p:grpSpPr>
          <a:xfrm>
            <a:off x="3430942" y="1852049"/>
            <a:ext cx="3842758" cy="3458079"/>
            <a:chOff x="3430942" y="1852049"/>
            <a:chExt cx="3842758" cy="3458079"/>
          </a:xfrm>
        </p:grpSpPr>
        <p:grpSp>
          <p:nvGrpSpPr>
            <p:cNvPr id="17" name="Group 16"/>
            <p:cNvGrpSpPr/>
            <p:nvPr/>
          </p:nvGrpSpPr>
          <p:grpSpPr>
            <a:xfrm>
              <a:off x="3430942" y="1852049"/>
              <a:ext cx="3842758" cy="3458079"/>
              <a:chOff x="4574587" y="1326398"/>
              <a:chExt cx="5123677" cy="4610772"/>
            </a:xfrm>
          </p:grpSpPr>
          <p:grpSp>
            <p:nvGrpSpPr>
              <p:cNvPr id="14" name="Group 13"/>
              <p:cNvGrpSpPr/>
              <p:nvPr/>
            </p:nvGrpSpPr>
            <p:grpSpPr>
              <a:xfrm>
                <a:off x="4574587" y="1326398"/>
                <a:ext cx="5123677" cy="4610772"/>
                <a:chOff x="4574587" y="1326398"/>
                <a:chExt cx="5123677" cy="4610772"/>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669" t="60869" r="38275" b="2145"/>
                <a:stretch/>
              </p:blipFill>
              <p:spPr bwMode="auto">
                <a:xfrm>
                  <a:off x="4574587" y="1575995"/>
                  <a:ext cx="4899377" cy="4252124"/>
                </a:xfrm>
                <a:prstGeom prst="rect">
                  <a:avLst/>
                </a:prstGeom>
                <a:noFill/>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4669" t="60869" r="55837" b="2145"/>
                <a:stretch/>
              </p:blipFill>
              <p:spPr bwMode="auto">
                <a:xfrm flipH="1">
                  <a:off x="7120864" y="1575995"/>
                  <a:ext cx="2577400" cy="4252124"/>
                </a:xfrm>
                <a:prstGeom prst="rect">
                  <a:avLst/>
                </a:prstGeom>
                <a:noFill/>
              </p:spPr>
            </p:pic>
            <p:sp>
              <p:nvSpPr>
                <p:cNvPr id="8" name="Parallelogram 7"/>
                <p:cNvSpPr/>
                <p:nvPr/>
              </p:nvSpPr>
              <p:spPr>
                <a:xfrm rot="16200000">
                  <a:off x="6137834" y="3501160"/>
                  <a:ext cx="3482405" cy="1389616"/>
                </a:xfrm>
                <a:prstGeom prst="parallelogram">
                  <a:avLst>
                    <a:gd name="adj" fmla="val 55031"/>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p:nvSpPr>
              <p:spPr>
                <a:xfrm>
                  <a:off x="5517084" y="1333047"/>
                  <a:ext cx="441858" cy="383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3" name="Rectangle 12"/>
                <p:cNvSpPr/>
                <p:nvPr/>
              </p:nvSpPr>
              <p:spPr>
                <a:xfrm>
                  <a:off x="8340642" y="1326398"/>
                  <a:ext cx="441858" cy="383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pic>
            <p:nvPicPr>
              <p:cNvPr id="16" name="Picture 15"/>
              <p:cNvPicPr>
                <a:picLocks noChangeAspect="1"/>
              </p:cNvPicPr>
              <p:nvPr/>
            </p:nvPicPr>
            <p:blipFill>
              <a:blip r:embed="rId4">
                <a:clrChange>
                  <a:clrFrom>
                    <a:srgbClr val="FFAEC9"/>
                  </a:clrFrom>
                  <a:clrTo>
                    <a:srgbClr val="FFAEC9">
                      <a:alpha val="0"/>
                    </a:srgbClr>
                  </a:clrTo>
                </a:clrChange>
              </a:blip>
              <a:stretch>
                <a:fillRect/>
              </a:stretch>
            </p:blipFill>
            <p:spPr>
              <a:xfrm>
                <a:off x="6412907" y="3610769"/>
                <a:ext cx="676275" cy="781050"/>
              </a:xfrm>
              <a:prstGeom prst="rect">
                <a:avLst/>
              </a:prstGeom>
            </p:spPr>
          </p:pic>
        </p:grpSp>
        <p:pic>
          <p:nvPicPr>
            <p:cNvPr id="6" name="Picture 5"/>
            <p:cNvPicPr>
              <a:picLocks/>
            </p:cNvPicPr>
            <p:nvPr/>
          </p:nvPicPr>
          <p:blipFill rotWithShape="1">
            <a:blip r:embed="rId5">
              <a:clrChange>
                <a:clrFrom>
                  <a:srgbClr val="FFFFFF"/>
                </a:clrFrom>
                <a:clrTo>
                  <a:srgbClr val="FFFFFF">
                    <a:alpha val="0"/>
                  </a:srgbClr>
                </a:clrTo>
              </a:clrChange>
            </a:blip>
            <a:srcRect l="35525" t="39380" r="46817" b="22336"/>
            <a:stretch/>
          </p:blipFill>
          <p:spPr>
            <a:xfrm>
              <a:off x="5196927" y="2761243"/>
              <a:ext cx="1424704" cy="2531477"/>
            </a:xfrm>
            <a:prstGeom prst="rect">
              <a:avLst/>
            </a:prstGeom>
            <a:scene3d>
              <a:camera prst="isometricLeftDown"/>
              <a:lightRig rig="threePt" dir="t"/>
            </a:scene3d>
          </p:spPr>
        </p:pic>
        <p:sp>
          <p:nvSpPr>
            <p:cNvPr id="18" name="Oval 17"/>
            <p:cNvSpPr/>
            <p:nvPr/>
          </p:nvSpPr>
          <p:spPr>
            <a:xfrm>
              <a:off x="5124734" y="3459128"/>
              <a:ext cx="462927" cy="6706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prstClr val="white"/>
                </a:solidFill>
              </a:endParaRPr>
            </a:p>
          </p:txBody>
        </p:sp>
      </p:grpSp>
      <p:sp>
        <p:nvSpPr>
          <p:cNvPr id="19" name="TextBox 18"/>
          <p:cNvSpPr txBox="1"/>
          <p:nvPr/>
        </p:nvSpPr>
        <p:spPr>
          <a:xfrm>
            <a:off x="516148" y="2144681"/>
            <a:ext cx="2108911" cy="369332"/>
          </a:xfrm>
          <a:prstGeom prst="rect">
            <a:avLst/>
          </a:prstGeom>
          <a:noFill/>
        </p:spPr>
        <p:txBody>
          <a:bodyPr wrap="none" rtlCol="0">
            <a:spAutoFit/>
          </a:bodyPr>
          <a:lstStyle/>
          <a:p>
            <a:r>
              <a:rPr lang="en-US" b="1" u="sng" dirty="0">
                <a:solidFill>
                  <a:prstClr val="black"/>
                </a:solidFill>
              </a:rPr>
              <a:t>Compression </a:t>
            </a:r>
            <a:r>
              <a:rPr lang="en-US" b="1" u="sng" dirty="0" smtClean="0">
                <a:solidFill>
                  <a:prstClr val="black"/>
                </a:solidFill>
              </a:rPr>
              <a:t>(200A</a:t>
            </a:r>
            <a:r>
              <a:rPr lang="en-US" b="1" u="sng" dirty="0">
                <a:solidFill>
                  <a:prstClr val="black"/>
                </a:solidFill>
              </a:rPr>
              <a:t>)</a:t>
            </a:r>
          </a:p>
        </p:txBody>
      </p:sp>
      <p:sp>
        <p:nvSpPr>
          <p:cNvPr id="20" name="TextBox 19"/>
          <p:cNvSpPr txBox="1"/>
          <p:nvPr/>
        </p:nvSpPr>
        <p:spPr>
          <a:xfrm>
            <a:off x="407193" y="3827949"/>
            <a:ext cx="2999988" cy="646331"/>
          </a:xfrm>
          <a:prstGeom prst="rect">
            <a:avLst/>
          </a:prstGeom>
          <a:noFill/>
        </p:spPr>
        <p:txBody>
          <a:bodyPr wrap="none" rtlCol="0">
            <a:spAutoFit/>
          </a:bodyPr>
          <a:lstStyle/>
          <a:p>
            <a:r>
              <a:rPr lang="en-US" dirty="0"/>
              <a:t>Gradient increase </a:t>
            </a:r>
            <a:r>
              <a:rPr lang="en-US" dirty="0">
                <a:latin typeface="Symbol" panose="05050102010706020507" pitchFamily="18" charset="2"/>
              </a:rPr>
              <a:t>a</a:t>
            </a:r>
            <a:r>
              <a:rPr lang="en-US" dirty="0"/>
              <a:t>=6</a:t>
            </a:r>
          </a:p>
          <a:p>
            <a:r>
              <a:rPr lang="en-US" dirty="0"/>
              <a:t>Collision rate increase </a:t>
            </a:r>
            <a:r>
              <a:rPr lang="en-US" dirty="0">
                <a:latin typeface="Symbol" panose="05050102010706020507" pitchFamily="18" charset="2"/>
              </a:rPr>
              <a:t>a</a:t>
            </a:r>
            <a:r>
              <a:rPr lang="en-US" baseline="30000" dirty="0"/>
              <a:t>4/3</a:t>
            </a:r>
            <a:r>
              <a:rPr lang="en-US" dirty="0"/>
              <a:t>=10</a:t>
            </a:r>
          </a:p>
        </p:txBody>
      </p:sp>
    </p:spTree>
    <p:extLst>
      <p:ext uri="{BB962C8B-B14F-4D97-AF65-F5344CB8AC3E}">
        <p14:creationId xmlns:p14="http://schemas.microsoft.com/office/powerpoint/2010/main" val="660726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300" b="1" dirty="0"/>
              <a:t>Superconducting trap</a:t>
            </a:r>
          </a:p>
        </p:txBody>
      </p:sp>
      <p:sp>
        <p:nvSpPr>
          <p:cNvPr id="19" name="TextBox 18"/>
          <p:cNvSpPr txBox="1"/>
          <p:nvPr/>
        </p:nvSpPr>
        <p:spPr>
          <a:xfrm>
            <a:off x="516148" y="2144681"/>
            <a:ext cx="2108911" cy="369332"/>
          </a:xfrm>
          <a:prstGeom prst="rect">
            <a:avLst/>
          </a:prstGeom>
          <a:noFill/>
        </p:spPr>
        <p:txBody>
          <a:bodyPr wrap="none" rtlCol="0">
            <a:spAutoFit/>
          </a:bodyPr>
          <a:lstStyle/>
          <a:p>
            <a:r>
              <a:rPr lang="en-US" b="1" u="sng" dirty="0">
                <a:solidFill>
                  <a:prstClr val="black"/>
                </a:solidFill>
              </a:rPr>
              <a:t>Compression </a:t>
            </a:r>
            <a:r>
              <a:rPr lang="en-US" b="1" u="sng" dirty="0" smtClean="0">
                <a:solidFill>
                  <a:prstClr val="black"/>
                </a:solidFill>
              </a:rPr>
              <a:t>(200A</a:t>
            </a:r>
            <a:r>
              <a:rPr lang="en-US" b="1" u="sng" dirty="0">
                <a:solidFill>
                  <a:prstClr val="black"/>
                </a:solidFill>
              </a:rPr>
              <a:t>)</a:t>
            </a:r>
          </a:p>
        </p:txBody>
      </p:sp>
      <p:sp>
        <p:nvSpPr>
          <p:cNvPr id="20" name="TextBox 19"/>
          <p:cNvSpPr txBox="1"/>
          <p:nvPr/>
        </p:nvSpPr>
        <p:spPr>
          <a:xfrm>
            <a:off x="407193" y="3827949"/>
            <a:ext cx="2999988" cy="646331"/>
          </a:xfrm>
          <a:prstGeom prst="rect">
            <a:avLst/>
          </a:prstGeom>
          <a:noFill/>
        </p:spPr>
        <p:txBody>
          <a:bodyPr wrap="none" rtlCol="0">
            <a:spAutoFit/>
          </a:bodyPr>
          <a:lstStyle/>
          <a:p>
            <a:r>
              <a:rPr lang="en-US" dirty="0"/>
              <a:t>Gradient increase </a:t>
            </a:r>
            <a:r>
              <a:rPr lang="en-US" dirty="0">
                <a:latin typeface="Symbol" panose="05050102010706020507" pitchFamily="18" charset="2"/>
              </a:rPr>
              <a:t>a</a:t>
            </a:r>
            <a:r>
              <a:rPr lang="en-US" dirty="0"/>
              <a:t>=6</a:t>
            </a:r>
          </a:p>
          <a:p>
            <a:r>
              <a:rPr lang="en-US" dirty="0"/>
              <a:t>Collision rate increase </a:t>
            </a:r>
            <a:r>
              <a:rPr lang="en-US" dirty="0">
                <a:latin typeface="Symbol" panose="05050102010706020507" pitchFamily="18" charset="2"/>
              </a:rPr>
              <a:t>a</a:t>
            </a:r>
            <a:r>
              <a:rPr lang="en-US" baseline="30000" dirty="0"/>
              <a:t>4/3</a:t>
            </a:r>
            <a:r>
              <a:rPr lang="en-US" dirty="0"/>
              <a:t>=10</a:t>
            </a:r>
          </a:p>
        </p:txBody>
      </p:sp>
      <p:pic>
        <p:nvPicPr>
          <p:cNvPr id="4" name="Picture 3"/>
          <p:cNvPicPr>
            <a:picLocks noChangeAspect="1"/>
          </p:cNvPicPr>
          <p:nvPr/>
        </p:nvPicPr>
        <p:blipFill>
          <a:blip r:embed="rId3"/>
          <a:stretch>
            <a:fillRect/>
          </a:stretch>
        </p:blipFill>
        <p:spPr>
          <a:xfrm>
            <a:off x="2399734" y="1332008"/>
            <a:ext cx="5813729" cy="5720460"/>
          </a:xfrm>
          <a:prstGeom prst="rect">
            <a:avLst/>
          </a:prstGeom>
        </p:spPr>
      </p:pic>
    </p:spTree>
    <p:extLst>
      <p:ext uri="{BB962C8B-B14F-4D97-AF65-F5344CB8AC3E}">
        <p14:creationId xmlns:p14="http://schemas.microsoft.com/office/powerpoint/2010/main" val="1452626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decelerator</a:t>
            </a:r>
            <a:endParaRPr lang="en-US" dirty="0"/>
          </a:p>
        </p:txBody>
      </p:sp>
      <p:pic>
        <p:nvPicPr>
          <p:cNvPr id="4" name="Picture 3">
            <a:extLst>
              <a:ext uri="{FF2B5EF4-FFF2-40B4-BE49-F238E27FC236}">
                <a16:creationId xmlns:a16="http://schemas.microsoft.com/office/drawing/2014/main" xmlns="" id="{B511E3B3-AFE9-7447-B2AE-A2808ADA84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670" r="4751" b="28649"/>
          <a:stretch/>
        </p:blipFill>
        <p:spPr>
          <a:xfrm>
            <a:off x="711914" y="2230218"/>
            <a:ext cx="8265342" cy="2931933"/>
          </a:xfrm>
          <a:prstGeom prst="rect">
            <a:avLst/>
          </a:prstGeom>
        </p:spPr>
      </p:pic>
      <p:sp>
        <p:nvSpPr>
          <p:cNvPr id="5" name="TextBox 4">
            <a:extLst>
              <a:ext uri="{FF2B5EF4-FFF2-40B4-BE49-F238E27FC236}">
                <a16:creationId xmlns:a16="http://schemas.microsoft.com/office/drawing/2014/main" xmlns="" id="{E0E5866E-3DD3-EB46-98A4-B238C60CB1F1}"/>
              </a:ext>
            </a:extLst>
          </p:cNvPr>
          <p:cNvSpPr txBox="1"/>
          <p:nvPr/>
        </p:nvSpPr>
        <p:spPr>
          <a:xfrm>
            <a:off x="3684364" y="5069818"/>
            <a:ext cx="708848" cy="369332"/>
          </a:xfrm>
          <a:prstGeom prst="rect">
            <a:avLst/>
          </a:prstGeom>
          <a:noFill/>
        </p:spPr>
        <p:txBody>
          <a:bodyPr wrap="none" rtlCol="0">
            <a:spAutoFit/>
          </a:bodyPr>
          <a:lstStyle/>
          <a:p>
            <a:r>
              <a:rPr lang="en-US" dirty="0"/>
              <a:t>300 K</a:t>
            </a:r>
          </a:p>
        </p:txBody>
      </p:sp>
      <p:sp>
        <p:nvSpPr>
          <p:cNvPr id="6" name="TextBox 5">
            <a:extLst>
              <a:ext uri="{FF2B5EF4-FFF2-40B4-BE49-F238E27FC236}">
                <a16:creationId xmlns:a16="http://schemas.microsoft.com/office/drawing/2014/main" xmlns="" id="{D2E37E9A-8B59-0743-9F5A-B98DB8C062B9}"/>
              </a:ext>
            </a:extLst>
          </p:cNvPr>
          <p:cNvSpPr txBox="1"/>
          <p:nvPr/>
        </p:nvSpPr>
        <p:spPr>
          <a:xfrm>
            <a:off x="5188077" y="4977485"/>
            <a:ext cx="591829" cy="369332"/>
          </a:xfrm>
          <a:prstGeom prst="rect">
            <a:avLst/>
          </a:prstGeom>
          <a:noFill/>
        </p:spPr>
        <p:txBody>
          <a:bodyPr wrap="none" rtlCol="0">
            <a:spAutoFit/>
          </a:bodyPr>
          <a:lstStyle/>
          <a:p>
            <a:r>
              <a:rPr lang="en-US" dirty="0"/>
              <a:t>40 K</a:t>
            </a:r>
          </a:p>
        </p:txBody>
      </p:sp>
      <p:sp>
        <p:nvSpPr>
          <p:cNvPr id="7" name="TextBox 6">
            <a:extLst>
              <a:ext uri="{FF2B5EF4-FFF2-40B4-BE49-F238E27FC236}">
                <a16:creationId xmlns:a16="http://schemas.microsoft.com/office/drawing/2014/main" xmlns="" id="{97DAE603-AB96-1C4B-90BA-F45545FABFD0}"/>
              </a:ext>
            </a:extLst>
          </p:cNvPr>
          <p:cNvSpPr txBox="1"/>
          <p:nvPr/>
        </p:nvSpPr>
        <p:spPr>
          <a:xfrm>
            <a:off x="6027338" y="4911938"/>
            <a:ext cx="591829" cy="369332"/>
          </a:xfrm>
          <a:prstGeom prst="rect">
            <a:avLst/>
          </a:prstGeom>
          <a:noFill/>
        </p:spPr>
        <p:txBody>
          <a:bodyPr wrap="none" rtlCol="0">
            <a:spAutoFit/>
          </a:bodyPr>
          <a:lstStyle/>
          <a:p>
            <a:r>
              <a:rPr lang="en-US" dirty="0"/>
              <a:t>15 K</a:t>
            </a:r>
          </a:p>
        </p:txBody>
      </p:sp>
      <p:pic>
        <p:nvPicPr>
          <p:cNvPr id="8" name="Picture 6" descr="K:\karpovm\INVENTOR\DG2_SYSTEM_REV5_Inventor2014\Pictures\nozzle.tiff"/>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8126" b="89955" l="9976" r="93548"/>
                    </a14:imgEffect>
                  </a14:imgLayer>
                </a14:imgProps>
              </a:ext>
              <a:ext uri="{28A0092B-C50C-407E-A947-70E740481C1C}">
                <a14:useLocalDpi xmlns:a14="http://schemas.microsoft.com/office/drawing/2010/main" val="0"/>
              </a:ext>
            </a:extLst>
          </a:blip>
          <a:srcRect l="15949" t="7073" r="6357" b="11515"/>
          <a:stretch/>
        </p:blipFill>
        <p:spPr bwMode="auto">
          <a:xfrm rot="21423530">
            <a:off x="64547" y="4134026"/>
            <a:ext cx="889789" cy="49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835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Cooling to the </a:t>
            </a:r>
            <a:r>
              <a:rPr lang="en-US" dirty="0" err="1" smtClean="0"/>
              <a:t>Ultracold</a:t>
            </a:r>
            <a:endParaRPr lang="en-US" dirty="0"/>
          </a:p>
        </p:txBody>
      </p:sp>
      <p:pic>
        <p:nvPicPr>
          <p:cNvPr id="5" name="Content Placeholder 4"/>
          <p:cNvPicPr>
            <a:picLocks noGrp="1" noChangeAspect="1"/>
          </p:cNvPicPr>
          <p:nvPr>
            <p:ph idx="1"/>
          </p:nvPr>
        </p:nvPicPr>
        <p:blipFill>
          <a:blip r:embed="rId3"/>
          <a:stretch>
            <a:fillRect/>
          </a:stretch>
        </p:blipFill>
        <p:spPr>
          <a:xfrm>
            <a:off x="4134436" y="2168789"/>
            <a:ext cx="1527764" cy="1365421"/>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flipH="1">
            <a:off x="2369869" y="2728357"/>
            <a:ext cx="1451748" cy="394894"/>
          </a:xfrm>
          <a:prstGeom prst="rect">
            <a:avLst/>
          </a:prstGeom>
        </p:spPr>
      </p:pic>
      <p:pic>
        <p:nvPicPr>
          <p:cNvPr id="6" name="Picture 5"/>
          <p:cNvPicPr>
            <a:picLocks noChangeAspect="1"/>
          </p:cNvPicPr>
          <p:nvPr/>
        </p:nvPicPr>
        <p:blipFill>
          <a:blip r:embed="rId5"/>
          <a:stretch>
            <a:fillRect/>
          </a:stretch>
        </p:blipFill>
        <p:spPr>
          <a:xfrm>
            <a:off x="6783760" y="2483449"/>
            <a:ext cx="2106437" cy="642389"/>
          </a:xfrm>
          <a:prstGeom prst="rect">
            <a:avLst/>
          </a:prstGeom>
        </p:spPr>
      </p:pic>
      <p:grpSp>
        <p:nvGrpSpPr>
          <p:cNvPr id="10" name="Group 9"/>
          <p:cNvGrpSpPr/>
          <p:nvPr/>
        </p:nvGrpSpPr>
        <p:grpSpPr>
          <a:xfrm>
            <a:off x="330093" y="2193272"/>
            <a:ext cx="1534814" cy="1029737"/>
            <a:chOff x="465492" y="2058327"/>
            <a:chExt cx="1602447" cy="890650"/>
          </a:xfrm>
        </p:grpSpPr>
        <p:pic>
          <p:nvPicPr>
            <p:cNvPr id="8" name="Picture 7"/>
            <p:cNvPicPr>
              <a:picLocks noChangeAspect="1"/>
            </p:cNvPicPr>
            <p:nvPr/>
          </p:nvPicPr>
          <p:blipFill>
            <a:blip r:embed="rId6">
              <a:clrChange>
                <a:clrFrom>
                  <a:srgbClr val="FFFFFF"/>
                </a:clrFrom>
                <a:clrTo>
                  <a:srgbClr val="FFFFFF">
                    <a:alpha val="0"/>
                  </a:srgbClr>
                </a:clrTo>
              </a:clrChange>
            </a:blip>
            <a:stretch>
              <a:fillRect/>
            </a:stretch>
          </p:blipFill>
          <p:spPr>
            <a:xfrm rot="16980090" flipV="1">
              <a:off x="721487" y="1802332"/>
              <a:ext cx="890650" cy="1402640"/>
            </a:xfrm>
            <a:prstGeom prst="rect">
              <a:avLst/>
            </a:prstGeom>
          </p:spPr>
        </p:pic>
        <p:sp>
          <p:nvSpPr>
            <p:cNvPr id="9" name="Isosceles Triangle 8"/>
            <p:cNvSpPr/>
            <p:nvPr/>
          </p:nvSpPr>
          <p:spPr>
            <a:xfrm rot="16704359">
              <a:off x="1556144" y="2309163"/>
              <a:ext cx="307136" cy="716454"/>
            </a:xfrm>
            <a:prstGeom prst="triangle">
              <a:avLst/>
            </a:prstGeom>
            <a:solidFill>
              <a:srgbClr val="C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sp>
        <p:nvSpPr>
          <p:cNvPr id="11" name="TextBox 10"/>
          <p:cNvSpPr txBox="1"/>
          <p:nvPr/>
        </p:nvSpPr>
        <p:spPr>
          <a:xfrm>
            <a:off x="692785" y="3449125"/>
            <a:ext cx="1062086" cy="300082"/>
          </a:xfrm>
          <a:prstGeom prst="rect">
            <a:avLst/>
          </a:prstGeom>
          <a:noFill/>
        </p:spPr>
        <p:txBody>
          <a:bodyPr wrap="none" rtlCol="0">
            <a:spAutoFit/>
          </a:bodyPr>
          <a:lstStyle/>
          <a:p>
            <a:r>
              <a:rPr lang="en-US" sz="1350" dirty="0">
                <a:solidFill>
                  <a:prstClr val="black"/>
                </a:solidFill>
              </a:rPr>
              <a:t>Oven source</a:t>
            </a:r>
          </a:p>
        </p:txBody>
      </p:sp>
      <p:sp>
        <p:nvSpPr>
          <p:cNvPr id="14" name="TextBox 13"/>
          <p:cNvSpPr txBox="1"/>
          <p:nvPr/>
        </p:nvSpPr>
        <p:spPr>
          <a:xfrm>
            <a:off x="4063945" y="3449125"/>
            <a:ext cx="1876219" cy="300082"/>
          </a:xfrm>
          <a:prstGeom prst="rect">
            <a:avLst/>
          </a:prstGeom>
          <a:noFill/>
        </p:spPr>
        <p:txBody>
          <a:bodyPr wrap="none" rtlCol="0">
            <a:spAutoFit/>
          </a:bodyPr>
          <a:lstStyle/>
          <a:p>
            <a:r>
              <a:rPr lang="en-US" sz="1350" dirty="0">
                <a:solidFill>
                  <a:prstClr val="black"/>
                </a:solidFill>
              </a:rPr>
              <a:t>Trapping &amp; laser cooling</a:t>
            </a:r>
          </a:p>
        </p:txBody>
      </p:sp>
      <p:sp>
        <p:nvSpPr>
          <p:cNvPr id="15" name="TextBox 14"/>
          <p:cNvSpPr txBox="1"/>
          <p:nvPr/>
        </p:nvSpPr>
        <p:spPr>
          <a:xfrm>
            <a:off x="7125119" y="3449125"/>
            <a:ext cx="1554849" cy="300082"/>
          </a:xfrm>
          <a:prstGeom prst="rect">
            <a:avLst/>
          </a:prstGeom>
          <a:noFill/>
        </p:spPr>
        <p:txBody>
          <a:bodyPr wrap="none" rtlCol="0">
            <a:spAutoFit/>
          </a:bodyPr>
          <a:lstStyle/>
          <a:p>
            <a:r>
              <a:rPr lang="en-US" sz="1350" dirty="0">
                <a:solidFill>
                  <a:prstClr val="black"/>
                </a:solidFill>
              </a:rPr>
              <a:t>Evaporative cooling</a:t>
            </a:r>
          </a:p>
        </p:txBody>
      </p:sp>
      <p:sp>
        <p:nvSpPr>
          <p:cNvPr id="16" name="TextBox 15"/>
          <p:cNvSpPr txBox="1"/>
          <p:nvPr/>
        </p:nvSpPr>
        <p:spPr>
          <a:xfrm>
            <a:off x="2504167" y="3445093"/>
            <a:ext cx="1407758" cy="507831"/>
          </a:xfrm>
          <a:prstGeom prst="rect">
            <a:avLst/>
          </a:prstGeom>
          <a:noFill/>
        </p:spPr>
        <p:txBody>
          <a:bodyPr wrap="none" rtlCol="0">
            <a:spAutoFit/>
          </a:bodyPr>
          <a:lstStyle/>
          <a:p>
            <a:r>
              <a:rPr lang="en-US" sz="1350" dirty="0">
                <a:solidFill>
                  <a:prstClr val="black"/>
                </a:solidFill>
              </a:rPr>
              <a:t>Zeeman (optical) </a:t>
            </a:r>
          </a:p>
          <a:p>
            <a:pPr algn="ctr"/>
            <a:r>
              <a:rPr lang="en-US" sz="1350" dirty="0">
                <a:solidFill>
                  <a:prstClr val="black"/>
                </a:solidFill>
              </a:rPr>
              <a:t>slowing</a:t>
            </a:r>
          </a:p>
        </p:txBody>
      </p:sp>
      <p:pic>
        <p:nvPicPr>
          <p:cNvPr id="13" name="Picture 12"/>
          <p:cNvPicPr>
            <a:picLocks noChangeAspect="1"/>
          </p:cNvPicPr>
          <p:nvPr/>
        </p:nvPicPr>
        <p:blipFill rotWithShape="1">
          <a:blip r:embed="rId7"/>
          <a:srcRect l="14256" t="4712" r="13977" b="8291"/>
          <a:stretch/>
        </p:blipFill>
        <p:spPr>
          <a:xfrm>
            <a:off x="3761323" y="5059960"/>
            <a:ext cx="2295506" cy="1495672"/>
          </a:xfrm>
          <a:prstGeom prst="rect">
            <a:avLst/>
          </a:prstGeom>
        </p:spPr>
      </p:pic>
      <p:pic>
        <p:nvPicPr>
          <p:cNvPr id="17" name="Picture 16"/>
          <p:cNvPicPr>
            <a:picLocks noChangeAspect="1"/>
          </p:cNvPicPr>
          <p:nvPr/>
        </p:nvPicPr>
        <p:blipFill rotWithShape="1">
          <a:blip r:embed="rId8"/>
          <a:srcRect l="15361" t="5618" r="13624" b="10258"/>
          <a:stretch/>
        </p:blipFill>
        <p:spPr>
          <a:xfrm>
            <a:off x="489664" y="5029543"/>
            <a:ext cx="2396798" cy="1526089"/>
          </a:xfrm>
          <a:prstGeom prst="rect">
            <a:avLst/>
          </a:prstGeom>
        </p:spPr>
      </p:pic>
      <p:pic>
        <p:nvPicPr>
          <p:cNvPr id="18" name="Picture 17"/>
          <p:cNvPicPr>
            <a:picLocks noChangeAspect="1"/>
          </p:cNvPicPr>
          <p:nvPr/>
        </p:nvPicPr>
        <p:blipFill rotWithShape="1">
          <a:blip r:embed="rId9"/>
          <a:srcRect l="15363" t="5079" r="13478" b="7290"/>
          <a:stretch/>
        </p:blipFill>
        <p:spPr>
          <a:xfrm>
            <a:off x="6710949" y="5044752"/>
            <a:ext cx="2259594" cy="1495673"/>
          </a:xfrm>
          <a:prstGeom prst="rect">
            <a:avLst/>
          </a:prstGeom>
        </p:spPr>
      </p:pic>
      <p:sp>
        <p:nvSpPr>
          <p:cNvPr id="25" name="TextBox 24"/>
          <p:cNvSpPr txBox="1"/>
          <p:nvPr/>
        </p:nvSpPr>
        <p:spPr>
          <a:xfrm>
            <a:off x="1130239" y="4142304"/>
            <a:ext cx="834203" cy="400110"/>
          </a:xfrm>
          <a:prstGeom prst="rect">
            <a:avLst/>
          </a:prstGeom>
          <a:noFill/>
        </p:spPr>
        <p:txBody>
          <a:bodyPr wrap="none" rtlCol="0">
            <a:spAutoFit/>
          </a:bodyPr>
          <a:lstStyle/>
          <a:p>
            <a:r>
              <a:rPr lang="en-US" sz="2000" b="1" dirty="0" smtClean="0">
                <a:solidFill>
                  <a:srgbClr val="FF0000"/>
                </a:solidFill>
              </a:rPr>
              <a:t>Warm</a:t>
            </a:r>
          </a:p>
        </p:txBody>
      </p:sp>
      <p:sp>
        <p:nvSpPr>
          <p:cNvPr id="26" name="TextBox 25"/>
          <p:cNvSpPr txBox="1"/>
          <p:nvPr/>
        </p:nvSpPr>
        <p:spPr>
          <a:xfrm>
            <a:off x="4510290" y="4180247"/>
            <a:ext cx="659155" cy="400110"/>
          </a:xfrm>
          <a:prstGeom prst="rect">
            <a:avLst/>
          </a:prstGeom>
          <a:noFill/>
        </p:spPr>
        <p:txBody>
          <a:bodyPr wrap="none" rtlCol="0">
            <a:spAutoFit/>
          </a:bodyPr>
          <a:lstStyle/>
          <a:p>
            <a:r>
              <a:rPr lang="en-US" sz="2000" b="1" dirty="0" smtClean="0">
                <a:solidFill>
                  <a:srgbClr val="00B050"/>
                </a:solidFill>
              </a:rPr>
              <a:t>Cold</a:t>
            </a:r>
            <a:endParaRPr lang="en-US" sz="2000" b="1" dirty="0">
              <a:solidFill>
                <a:srgbClr val="00B050"/>
              </a:solidFill>
            </a:endParaRPr>
          </a:p>
        </p:txBody>
      </p:sp>
      <p:sp>
        <p:nvSpPr>
          <p:cNvPr id="27" name="TextBox 26"/>
          <p:cNvSpPr txBox="1"/>
          <p:nvPr/>
        </p:nvSpPr>
        <p:spPr>
          <a:xfrm>
            <a:off x="7362341" y="4180247"/>
            <a:ext cx="1158779" cy="400110"/>
          </a:xfrm>
          <a:prstGeom prst="rect">
            <a:avLst/>
          </a:prstGeom>
          <a:noFill/>
        </p:spPr>
        <p:txBody>
          <a:bodyPr wrap="none" rtlCol="0">
            <a:spAutoFit/>
          </a:bodyPr>
          <a:lstStyle/>
          <a:p>
            <a:r>
              <a:rPr lang="en-US" sz="2000" b="1" dirty="0" smtClean="0">
                <a:solidFill>
                  <a:srgbClr val="0070C0"/>
                </a:solidFill>
              </a:rPr>
              <a:t>Ultracold</a:t>
            </a:r>
            <a:endParaRPr lang="en-US" sz="2000" b="1" dirty="0">
              <a:solidFill>
                <a:srgbClr val="0070C0"/>
              </a:solidFill>
            </a:endParaRPr>
          </a:p>
        </p:txBody>
      </p:sp>
    </p:spTree>
    <p:extLst>
      <p:ext uri="{BB962C8B-B14F-4D97-AF65-F5344CB8AC3E}">
        <p14:creationId xmlns:p14="http://schemas.microsoft.com/office/powerpoint/2010/main" val="370063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4">
                                            <p:txEl>
                                              <p:pRg st="0" end="0"/>
                                            </p:txEl>
                                          </p:spTgt>
                                        </p:tgtEl>
                                        <p:attrNameLst>
                                          <p:attrName>style.color</p:attrName>
                                        </p:attrNameLst>
                                      </p:cBhvr>
                                      <p:to>
                                        <a:schemeClr val="accent2"/>
                                      </p:to>
                                    </p:animClr>
                                  </p:childTnLst>
                                </p:cTn>
                              </p:par>
                              <p:par>
                                <p:cTn id="7" presetID="3" presetClass="emph" presetSubtype="2" fill="hold" grpId="0" nodeType="withEffect">
                                  <p:stCondLst>
                                    <p:cond delay="0"/>
                                  </p:stCondLst>
                                  <p:childTnLst>
                                    <p:animClr clrSpc="rgb" dir="cw">
                                      <p:cBhvr override="childStyle">
                                        <p:cTn id="8" dur="2000" fill="hold"/>
                                        <p:tgtEl>
                                          <p:spTgt spid="16"/>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Challenge 1: Miniaturization</a:t>
            </a:r>
            <a:endParaRPr lang="en-US" b="1" dirty="0"/>
          </a:p>
        </p:txBody>
      </p:sp>
      <p:pic>
        <p:nvPicPr>
          <p:cNvPr id="15362" name="Picture 2" descr="https://lh3.googleusercontent.com/hoD8oS5PUk9EpAhQPxQGSF-k6bqYCgwx7BpRXsUesVSYaL8aLwh9l6X2hZFiV9-Ds-bFaFyHSsi3Nt7xKZFfZYsf41FuoIdjLAEhgnv7iBNoYKkr6ms7-mL6D8njIyAdRchK7-s5Q73uz3f-zQOOclP426Etkp3jP-jlf0E756K6Qzljx8G_kzPkZfd8FHrk6jBgjUvs_wAxVHkejsEJyqXFlTf9I0daFSp0s_55hYclc3NkJANZXtF4jiPt3z_RxVPtijAn0M27_FkT-sLRM61R2o02RnGTJ6gq_Xl2qeLajmtTURap7i69XcVyQUfIFRO7fxLbvU7QyCxMTJpwUWnygAbAoWsWkaWpAHAwEtAUTcXlAxPXGOBpCFmagYSqucPHcRbthtLqnpbdB4tz0aEvqxoLIlbrMT9gyu3VTV2uBxjtgEc2cZjxP4ZKcT2TyFcKt_2T7LOfnqgyPesXSNaUBJ32iYN05Kit6EGbYUSEIhYMsXqzB8VSFI_kJDJIFvy4GbDXmveMaRU73vMDtRLvT8ihj9svakln8EirpgPZC6J9Z0i9dNAEiE6C_xY-d57SlrNVttC4qaiHlX455mpDDF53UkVlCEx_LkOtpp-Rc1Ri7wsxTnrgd4b8jFoSuEObZan_O9M8tj7T_mP6vDTpvgdsXumt0uM5_t-39jFSuUZJQ7V59cE=w2022-h1516-no"/>
          <p:cNvPicPr>
            <a:picLocks noChangeAspect="1" noChangeArrowheads="1"/>
          </p:cNvPicPr>
          <p:nvPr/>
        </p:nvPicPr>
        <p:blipFill rotWithShape="1">
          <a:blip r:embed="rId2">
            <a:extLst>
              <a:ext uri="{28A0092B-C50C-407E-A947-70E740481C1C}">
                <a14:useLocalDpi xmlns:a14="http://schemas.microsoft.com/office/drawing/2010/main" val="0"/>
              </a:ext>
            </a:extLst>
          </a:blip>
          <a:srcRect l="6316" t="5753" r="5844" b="15475"/>
          <a:stretch/>
        </p:blipFill>
        <p:spPr bwMode="auto">
          <a:xfrm>
            <a:off x="737667" y="1417638"/>
            <a:ext cx="7668666" cy="515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200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piral"/>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b="14927"/>
          <a:stretch/>
        </p:blipFill>
        <p:spPr bwMode="auto">
          <a:xfrm flipV="1">
            <a:off x="6017145" y="2211900"/>
            <a:ext cx="1174019" cy="20642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piral"/>
          <p:cNvPicPr>
            <a:picLocks noChangeAspect="1" noChangeArrowheads="1"/>
          </p:cNvPicPr>
          <p:nvPr/>
        </p:nvPicPr>
        <p:blipFill rotWithShape="1">
          <a:blip r:embed="rId2">
            <a:extLst>
              <a:ext uri="{28A0092B-C50C-407E-A947-70E740481C1C}">
                <a14:useLocalDpi xmlns:a14="http://schemas.microsoft.com/office/drawing/2010/main" val="0"/>
              </a:ext>
            </a:extLst>
          </a:blip>
          <a:srcRect b="16036"/>
          <a:stretch/>
        </p:blipFill>
        <p:spPr bwMode="auto">
          <a:xfrm flipV="1">
            <a:off x="6130100" y="2340992"/>
            <a:ext cx="1174019" cy="20373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piral"/>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b="20425"/>
          <a:stretch/>
        </p:blipFill>
        <p:spPr bwMode="auto">
          <a:xfrm flipV="1">
            <a:off x="7304119" y="3104865"/>
            <a:ext cx="1174019" cy="19308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piral"/>
          <p:cNvPicPr>
            <a:picLocks noChangeAspect="1" noChangeArrowheads="1"/>
          </p:cNvPicPr>
          <p:nvPr/>
        </p:nvPicPr>
        <p:blipFill rotWithShape="1">
          <a:blip r:embed="rId2">
            <a:extLst>
              <a:ext uri="{28A0092B-C50C-407E-A947-70E740481C1C}">
                <a14:useLocalDpi xmlns:a14="http://schemas.microsoft.com/office/drawing/2010/main" val="0"/>
              </a:ext>
            </a:extLst>
          </a:blip>
          <a:srcRect b="17620"/>
          <a:stretch/>
        </p:blipFill>
        <p:spPr bwMode="auto">
          <a:xfrm flipV="1">
            <a:off x="7417074" y="3138985"/>
            <a:ext cx="1174019" cy="199889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787887" y="3710846"/>
            <a:ext cx="2684425" cy="2445269"/>
            <a:chOff x="-218776" y="4175757"/>
            <a:chExt cx="2684425" cy="2445269"/>
          </a:xfrm>
          <a:solidFill>
            <a:schemeClr val="accent6">
              <a:lumMod val="20000"/>
              <a:lumOff val="80000"/>
            </a:schemeClr>
          </a:solidFill>
        </p:grpSpPr>
        <p:sp>
          <p:nvSpPr>
            <p:cNvPr id="15" name="Parallelogram 14"/>
            <p:cNvSpPr/>
            <p:nvPr/>
          </p:nvSpPr>
          <p:spPr>
            <a:xfrm rot="2353133" flipH="1">
              <a:off x="-105820" y="4175757"/>
              <a:ext cx="2571469" cy="2248464"/>
            </a:xfrm>
            <a:prstGeom prst="parallelogram">
              <a:avLst>
                <a:gd name="adj" fmla="val 93873"/>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p:cNvSpPr/>
            <p:nvPr/>
          </p:nvSpPr>
          <p:spPr>
            <a:xfrm rot="2353133" flipH="1">
              <a:off x="-218776" y="4372562"/>
              <a:ext cx="2571469" cy="2248464"/>
            </a:xfrm>
            <a:prstGeom prst="parallelogram">
              <a:avLst>
                <a:gd name="adj" fmla="val 9387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Left Arrow 17"/>
          <p:cNvSpPr/>
          <p:nvPr/>
        </p:nvSpPr>
        <p:spPr>
          <a:xfrm rot="8699699">
            <a:off x="6032989" y="3183391"/>
            <a:ext cx="649398" cy="356435"/>
          </a:xfrm>
          <a:prstGeom prst="leftArrow">
            <a:avLst>
              <a:gd name="adj1" fmla="val 29246"/>
              <a:gd name="adj2" fmla="val 5097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Arrow 18"/>
          <p:cNvSpPr/>
          <p:nvPr/>
        </p:nvSpPr>
        <p:spPr>
          <a:xfrm rot="5400000">
            <a:off x="5659315" y="2242190"/>
            <a:ext cx="1352278" cy="356435"/>
          </a:xfrm>
          <a:prstGeom prst="leftArrow">
            <a:avLst>
              <a:gd name="adj1" fmla="val 29246"/>
              <a:gd name="adj2" fmla="val 5097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Arrow 19"/>
          <p:cNvSpPr/>
          <p:nvPr/>
        </p:nvSpPr>
        <p:spPr>
          <a:xfrm rot="5144208">
            <a:off x="5397723" y="4888468"/>
            <a:ext cx="1352278" cy="356435"/>
          </a:xfrm>
          <a:prstGeom prst="leftArrow">
            <a:avLst>
              <a:gd name="adj1" fmla="val 29246"/>
              <a:gd name="adj2" fmla="val 5097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0959073" flipH="1">
            <a:off x="6932701" y="2713589"/>
            <a:ext cx="116823" cy="1089975"/>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66675">
            <a:solidFill>
              <a:srgbClr val="FF0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grpSp>
        <p:nvGrpSpPr>
          <p:cNvPr id="22" name="Group 21"/>
          <p:cNvGrpSpPr/>
          <p:nvPr/>
        </p:nvGrpSpPr>
        <p:grpSpPr>
          <a:xfrm>
            <a:off x="7345459" y="3067925"/>
            <a:ext cx="2684425" cy="2445269"/>
            <a:chOff x="-218776" y="4175757"/>
            <a:chExt cx="2684425" cy="2445269"/>
          </a:xfrm>
          <a:solidFill>
            <a:schemeClr val="accent6">
              <a:lumMod val="20000"/>
              <a:lumOff val="80000"/>
            </a:schemeClr>
          </a:solidFill>
        </p:grpSpPr>
        <p:sp>
          <p:nvSpPr>
            <p:cNvPr id="23" name="Parallelogram 22"/>
            <p:cNvSpPr/>
            <p:nvPr/>
          </p:nvSpPr>
          <p:spPr>
            <a:xfrm rot="2353133" flipH="1">
              <a:off x="-105820" y="4175757"/>
              <a:ext cx="2571469" cy="2248464"/>
            </a:xfrm>
            <a:prstGeom prst="parallelogram">
              <a:avLst>
                <a:gd name="adj" fmla="val 93873"/>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p:cNvSpPr/>
            <p:nvPr/>
          </p:nvSpPr>
          <p:spPr>
            <a:xfrm rot="2353133" flipH="1">
              <a:off x="-218776" y="4372562"/>
              <a:ext cx="2571469" cy="2248464"/>
            </a:xfrm>
            <a:prstGeom prst="parallelogram">
              <a:avLst>
                <a:gd name="adj" fmla="val 9387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Left Arrow 24"/>
          <p:cNvSpPr/>
          <p:nvPr/>
        </p:nvSpPr>
        <p:spPr>
          <a:xfrm rot="15932071">
            <a:off x="7842888" y="4518183"/>
            <a:ext cx="1636322" cy="356435"/>
          </a:xfrm>
          <a:prstGeom prst="leftArrow">
            <a:avLst>
              <a:gd name="adj1" fmla="val 29246"/>
              <a:gd name="adj2" fmla="val 50974"/>
            </a:avLst>
          </a:prstGeom>
          <a:solidFill>
            <a:srgbClr val="0707E9"/>
          </a:solidFill>
          <a:ln>
            <a:solidFill>
              <a:srgbClr val="0707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0640927" flipH="1" flipV="1">
            <a:off x="8169199" y="3231856"/>
            <a:ext cx="116823" cy="1089975"/>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66675">
            <a:solidFill>
              <a:srgbClr val="0707E9"/>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29" name="Left Arrow 28"/>
          <p:cNvSpPr/>
          <p:nvPr/>
        </p:nvSpPr>
        <p:spPr>
          <a:xfrm rot="16200000">
            <a:off x="6922070" y="3051519"/>
            <a:ext cx="1352278" cy="356435"/>
          </a:xfrm>
          <a:prstGeom prst="leftArrow">
            <a:avLst>
              <a:gd name="adj1" fmla="val 29246"/>
              <a:gd name="adj2" fmla="val 50974"/>
            </a:avLst>
          </a:prstGeom>
          <a:solidFill>
            <a:srgbClr val="0707E9"/>
          </a:solidFill>
          <a:ln>
            <a:solidFill>
              <a:srgbClr val="0707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p:cNvSpPr/>
          <p:nvPr/>
        </p:nvSpPr>
        <p:spPr>
          <a:xfrm rot="8699699">
            <a:off x="8021016" y="3581454"/>
            <a:ext cx="649398" cy="356435"/>
          </a:xfrm>
          <a:prstGeom prst="leftArrow">
            <a:avLst>
              <a:gd name="adj1" fmla="val 29246"/>
              <a:gd name="adj2" fmla="val 50974"/>
            </a:avLst>
          </a:prstGeom>
          <a:noFill/>
          <a:ln>
            <a:solidFill>
              <a:srgbClr val="0707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rot="12575781">
            <a:off x="6381541" y="1994431"/>
            <a:ext cx="1352278" cy="356435"/>
          </a:xfrm>
          <a:prstGeom prst="leftArrow">
            <a:avLst>
              <a:gd name="adj1" fmla="val 29246"/>
              <a:gd name="adj2" fmla="val 5097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4506" y="743114"/>
            <a:ext cx="2938732" cy="2203700"/>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087897" y="742939"/>
            <a:ext cx="2938733" cy="2204050"/>
          </a:xfrm>
          <a:prstGeom prst="rect">
            <a:avLst/>
          </a:prstGeom>
        </p:spPr>
      </p:pic>
    </p:spTree>
    <p:extLst>
      <p:ext uri="{BB962C8B-B14F-4D97-AF65-F5344CB8AC3E}">
        <p14:creationId xmlns:p14="http://schemas.microsoft.com/office/powerpoint/2010/main" val="144071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5" grpId="0" animBg="1"/>
      <p:bldP spid="28" grpId="0" animBg="1"/>
      <p:bldP spid="29" grpId="0" animBg="1"/>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506" y="743114"/>
            <a:ext cx="2938732" cy="2203700"/>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87897" y="742939"/>
            <a:ext cx="2938733" cy="2204050"/>
          </a:xfrm>
          <a:prstGeom prst="rect">
            <a:avLst/>
          </a:prstGeom>
        </p:spPr>
      </p:pic>
      <p:pic>
        <p:nvPicPr>
          <p:cNvPr id="26"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1886415" y="4117136"/>
            <a:ext cx="1248874" cy="1428750"/>
          </a:xfrm>
          <a:prstGeom prst="rect">
            <a:avLst/>
          </a:prstGeom>
          <a:noFill/>
          <a:ln w="9525">
            <a:noFill/>
            <a:miter lim="800000"/>
            <a:headEnd/>
            <a:tailEnd/>
          </a:ln>
        </p:spPr>
      </p:pic>
      <p:pic>
        <p:nvPicPr>
          <p:cNvPr id="27" name="Picture 2" descr="Q:\Etay\coils3_right.bmp"/>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l="5961" t="13627" r="64572" b="11429"/>
          <a:stretch>
            <a:fillRect/>
          </a:stretch>
        </p:blipFill>
        <p:spPr bwMode="auto">
          <a:xfrm>
            <a:off x="2758705" y="4117136"/>
            <a:ext cx="1248874" cy="1428750"/>
          </a:xfrm>
          <a:prstGeom prst="rect">
            <a:avLst/>
          </a:prstGeom>
          <a:noFill/>
          <a:ln w="9525">
            <a:noFill/>
            <a:miter lim="800000"/>
            <a:headEnd/>
            <a:tailEnd/>
          </a:ln>
        </p:spPr>
      </p:pic>
      <p:pic>
        <p:nvPicPr>
          <p:cNvPr id="32"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3688743" y="4117136"/>
            <a:ext cx="1191126" cy="1428750"/>
          </a:xfrm>
          <a:prstGeom prst="rect">
            <a:avLst/>
          </a:prstGeom>
          <a:noFill/>
          <a:ln w="9525">
            <a:noFill/>
            <a:miter lim="800000"/>
            <a:headEnd/>
            <a:tailEnd/>
          </a:ln>
        </p:spPr>
      </p:pic>
      <p:pic>
        <p:nvPicPr>
          <p:cNvPr id="33"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4706261" y="4117136"/>
            <a:ext cx="1191126" cy="1428750"/>
          </a:xfrm>
          <a:prstGeom prst="rect">
            <a:avLst/>
          </a:prstGeom>
          <a:noFill/>
          <a:ln w="9525">
            <a:noFill/>
            <a:miter lim="800000"/>
            <a:headEnd/>
            <a:tailEnd/>
          </a:ln>
        </p:spPr>
      </p:pic>
      <p:pic>
        <p:nvPicPr>
          <p:cNvPr id="38"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5659289" y="4117136"/>
            <a:ext cx="1248874" cy="1428750"/>
          </a:xfrm>
          <a:prstGeom prst="rect">
            <a:avLst/>
          </a:prstGeom>
          <a:noFill/>
          <a:ln w="9525">
            <a:noFill/>
            <a:miter lim="800000"/>
            <a:headEnd/>
            <a:tailEnd/>
          </a:ln>
        </p:spPr>
      </p:pic>
      <p:sp>
        <p:nvSpPr>
          <p:cNvPr id="39" name="Oval 38"/>
          <p:cNvSpPr/>
          <p:nvPr/>
        </p:nvSpPr>
        <p:spPr bwMode="auto">
          <a:xfrm rot="5183735">
            <a:off x="1493366" y="4613298"/>
            <a:ext cx="572982" cy="436424"/>
          </a:xfrm>
          <a:prstGeom prst="ellipse">
            <a:avLst/>
          </a:prstGeom>
          <a:gradFill flip="none" rotWithShape="1">
            <a:gsLst>
              <a:gs pos="0">
                <a:srgbClr val="C00000"/>
              </a:gs>
              <a:gs pos="100000">
                <a:srgbClr val="FF9999"/>
              </a:gs>
            </a:gsLst>
            <a:path path="circle">
              <a:fillToRect l="50000" t="50000" r="50000" b="50000"/>
            </a:path>
            <a:tileRect/>
          </a:gra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1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ambria" panose="02040503050406030204" pitchFamily="18" charset="0"/>
            </a:endParaRPr>
          </a:p>
        </p:txBody>
      </p:sp>
      <p:sp>
        <p:nvSpPr>
          <p:cNvPr id="2" name="Right Arrow 1"/>
          <p:cNvSpPr/>
          <p:nvPr/>
        </p:nvSpPr>
        <p:spPr>
          <a:xfrm>
            <a:off x="363383" y="4637029"/>
            <a:ext cx="969578" cy="38896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591881" y="5545884"/>
            <a:ext cx="8229600" cy="1143000"/>
          </a:xfrm>
        </p:spPr>
        <p:txBody>
          <a:bodyPr/>
          <a:lstStyle/>
          <a:p>
            <a:r>
              <a:rPr lang="en-US" b="1" dirty="0" smtClean="0"/>
              <a:t>Challenge 2: Current kicking &amp; flipping</a:t>
            </a:r>
            <a:endParaRPr lang="en-US" b="1" dirty="0"/>
          </a:p>
        </p:txBody>
      </p:sp>
    </p:spTree>
    <p:extLst>
      <p:ext uri="{BB962C8B-B14F-4D97-AF65-F5344CB8AC3E}">
        <p14:creationId xmlns:p14="http://schemas.microsoft.com/office/powerpoint/2010/main" val="2129343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506" y="743114"/>
            <a:ext cx="2938732" cy="2203700"/>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87897" y="742939"/>
            <a:ext cx="2938733" cy="2204050"/>
          </a:xfrm>
          <a:prstGeom prst="rect">
            <a:avLst/>
          </a:prstGeom>
        </p:spPr>
      </p:pic>
      <p:pic>
        <p:nvPicPr>
          <p:cNvPr id="26"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1886415" y="4117136"/>
            <a:ext cx="1248874" cy="1428750"/>
          </a:xfrm>
          <a:prstGeom prst="rect">
            <a:avLst/>
          </a:prstGeom>
          <a:noFill/>
          <a:ln w="9525">
            <a:noFill/>
            <a:miter lim="800000"/>
            <a:headEnd/>
            <a:tailEnd/>
          </a:ln>
        </p:spPr>
      </p:pic>
      <p:pic>
        <p:nvPicPr>
          <p:cNvPr id="27" name="Picture 2" descr="Q:\Etay\coils3_right.bmp"/>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l="5961" t="13627" r="64572" b="11429"/>
          <a:stretch>
            <a:fillRect/>
          </a:stretch>
        </p:blipFill>
        <p:spPr bwMode="auto">
          <a:xfrm>
            <a:off x="2758705" y="4117136"/>
            <a:ext cx="1248874" cy="1428750"/>
          </a:xfrm>
          <a:prstGeom prst="rect">
            <a:avLst/>
          </a:prstGeom>
          <a:noFill/>
          <a:ln w="9525">
            <a:noFill/>
            <a:miter lim="800000"/>
            <a:headEnd/>
            <a:tailEnd/>
          </a:ln>
        </p:spPr>
      </p:pic>
      <p:pic>
        <p:nvPicPr>
          <p:cNvPr id="32"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3688743" y="4117136"/>
            <a:ext cx="1191126" cy="1428750"/>
          </a:xfrm>
          <a:prstGeom prst="rect">
            <a:avLst/>
          </a:prstGeom>
          <a:noFill/>
          <a:ln w="9525">
            <a:noFill/>
            <a:miter lim="800000"/>
            <a:headEnd/>
            <a:tailEnd/>
          </a:ln>
        </p:spPr>
      </p:pic>
      <p:pic>
        <p:nvPicPr>
          <p:cNvPr id="33"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4706261" y="4117136"/>
            <a:ext cx="1191126" cy="1428750"/>
          </a:xfrm>
          <a:prstGeom prst="rect">
            <a:avLst/>
          </a:prstGeom>
          <a:noFill/>
          <a:ln w="9525">
            <a:noFill/>
            <a:miter lim="800000"/>
            <a:headEnd/>
            <a:tailEnd/>
          </a:ln>
        </p:spPr>
      </p:pic>
      <p:pic>
        <p:nvPicPr>
          <p:cNvPr id="38"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5659289" y="4117136"/>
            <a:ext cx="1248874" cy="1428750"/>
          </a:xfrm>
          <a:prstGeom prst="rect">
            <a:avLst/>
          </a:prstGeom>
          <a:noFill/>
          <a:ln w="9525">
            <a:noFill/>
            <a:miter lim="800000"/>
            <a:headEnd/>
            <a:tailEnd/>
          </a:ln>
        </p:spPr>
      </p:pic>
      <p:sp>
        <p:nvSpPr>
          <p:cNvPr id="39" name="Oval 38"/>
          <p:cNvSpPr/>
          <p:nvPr/>
        </p:nvSpPr>
        <p:spPr bwMode="auto">
          <a:xfrm rot="5183735">
            <a:off x="1493366" y="4613298"/>
            <a:ext cx="572982" cy="436424"/>
          </a:xfrm>
          <a:prstGeom prst="ellipse">
            <a:avLst/>
          </a:prstGeom>
          <a:gradFill flip="none" rotWithShape="1">
            <a:gsLst>
              <a:gs pos="0">
                <a:srgbClr val="C00000"/>
              </a:gs>
              <a:gs pos="100000">
                <a:srgbClr val="FF9999"/>
              </a:gs>
            </a:gsLst>
            <a:path path="circle">
              <a:fillToRect l="50000" t="50000" r="50000" b="50000"/>
            </a:path>
            <a:tileRect/>
          </a:gra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1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ambria" panose="02040503050406030204" pitchFamily="18" charset="0"/>
            </a:endParaRPr>
          </a:p>
        </p:txBody>
      </p:sp>
      <p:cxnSp>
        <p:nvCxnSpPr>
          <p:cNvPr id="40" name="Straight Connector 39"/>
          <p:cNvCxnSpPr/>
          <p:nvPr/>
        </p:nvCxnSpPr>
        <p:spPr>
          <a:xfrm flipH="1">
            <a:off x="4271052" y="5496457"/>
            <a:ext cx="1" cy="22449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92845" y="5507614"/>
            <a:ext cx="1" cy="21333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56824" y="5720953"/>
            <a:ext cx="0" cy="89821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5328" y="5727238"/>
            <a:ext cx="101172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363383" y="4637029"/>
            <a:ext cx="969578" cy="38896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4065595" y="5407747"/>
            <a:ext cx="1" cy="121141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531228" y="5414571"/>
            <a:ext cx="0" cy="7668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545641" y="6404995"/>
            <a:ext cx="1" cy="21416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432316" y="6181451"/>
            <a:ext cx="102906" cy="16805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816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506" y="743114"/>
            <a:ext cx="2938732" cy="2203700"/>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87897" y="742939"/>
            <a:ext cx="2938733" cy="2204050"/>
          </a:xfrm>
          <a:prstGeom prst="rect">
            <a:avLst/>
          </a:prstGeom>
        </p:spPr>
      </p:pic>
      <p:pic>
        <p:nvPicPr>
          <p:cNvPr id="26"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1886415" y="4117136"/>
            <a:ext cx="1248874" cy="1428750"/>
          </a:xfrm>
          <a:prstGeom prst="rect">
            <a:avLst/>
          </a:prstGeom>
          <a:noFill/>
          <a:ln w="9525">
            <a:noFill/>
            <a:miter lim="800000"/>
            <a:headEnd/>
            <a:tailEnd/>
          </a:ln>
        </p:spPr>
      </p:pic>
      <p:pic>
        <p:nvPicPr>
          <p:cNvPr id="27" name="Picture 2" descr="Q:\Etay\coils3_right.bmp"/>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l="5961" t="13627" r="64572" b="11429"/>
          <a:stretch>
            <a:fillRect/>
          </a:stretch>
        </p:blipFill>
        <p:spPr bwMode="auto">
          <a:xfrm>
            <a:off x="2758705" y="4117136"/>
            <a:ext cx="1248874" cy="1428750"/>
          </a:xfrm>
          <a:prstGeom prst="rect">
            <a:avLst/>
          </a:prstGeom>
          <a:noFill/>
          <a:ln w="9525">
            <a:noFill/>
            <a:miter lim="800000"/>
            <a:headEnd/>
            <a:tailEnd/>
          </a:ln>
        </p:spPr>
      </p:pic>
      <p:pic>
        <p:nvPicPr>
          <p:cNvPr id="32"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3688743" y="4117136"/>
            <a:ext cx="1191126" cy="1428750"/>
          </a:xfrm>
          <a:prstGeom prst="rect">
            <a:avLst/>
          </a:prstGeom>
          <a:noFill/>
          <a:ln w="9525">
            <a:noFill/>
            <a:miter lim="800000"/>
            <a:headEnd/>
            <a:tailEnd/>
          </a:ln>
        </p:spPr>
      </p:pic>
      <p:pic>
        <p:nvPicPr>
          <p:cNvPr id="33"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4706261" y="4117136"/>
            <a:ext cx="1191126" cy="1428750"/>
          </a:xfrm>
          <a:prstGeom prst="rect">
            <a:avLst/>
          </a:prstGeom>
          <a:noFill/>
          <a:ln w="9525">
            <a:noFill/>
            <a:miter lim="800000"/>
            <a:headEnd/>
            <a:tailEnd/>
          </a:ln>
        </p:spPr>
      </p:pic>
      <p:sp>
        <p:nvSpPr>
          <p:cNvPr id="36" name="Freeform 35"/>
          <p:cNvSpPr/>
          <p:nvPr/>
        </p:nvSpPr>
        <p:spPr>
          <a:xfrm flipH="1">
            <a:off x="2144883" y="4288586"/>
            <a:ext cx="228600" cy="1085850"/>
          </a:xfrm>
          <a:custGeom>
            <a:avLst/>
            <a:gdLst>
              <a:gd name="connsiteX0" fmla="*/ 0 w 161615"/>
              <a:gd name="connsiteY0" fmla="*/ 0 h 1419181"/>
              <a:gd name="connsiteX1" fmla="*/ 57925 w 161615"/>
              <a:gd name="connsiteY1" fmla="*/ 169639 h 1419181"/>
              <a:gd name="connsiteX2" fmla="*/ 128264 w 161615"/>
              <a:gd name="connsiteY2" fmla="*/ 471681 h 1419181"/>
              <a:gd name="connsiteX3" fmla="*/ 161364 w 161615"/>
              <a:gd name="connsiteY3" fmla="*/ 848199 h 1419181"/>
              <a:gd name="connsiteX4" fmla="*/ 140677 w 161615"/>
              <a:gd name="connsiteY4" fmla="*/ 1162653 h 1419181"/>
              <a:gd name="connsiteX5" fmla="*/ 91026 w 161615"/>
              <a:gd name="connsiteY5" fmla="*/ 1419181 h 14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615" h="1419181">
                <a:moveTo>
                  <a:pt x="0" y="0"/>
                </a:moveTo>
                <a:cubicBezTo>
                  <a:pt x="18274" y="45513"/>
                  <a:pt x="36548" y="91026"/>
                  <a:pt x="57925" y="169639"/>
                </a:cubicBezTo>
                <a:cubicBezTo>
                  <a:pt x="79302" y="248252"/>
                  <a:pt x="111024" y="358588"/>
                  <a:pt x="128264" y="471681"/>
                </a:cubicBezTo>
                <a:cubicBezTo>
                  <a:pt x="145504" y="584774"/>
                  <a:pt x="159295" y="733037"/>
                  <a:pt x="161364" y="848199"/>
                </a:cubicBezTo>
                <a:cubicBezTo>
                  <a:pt x="163433" y="963361"/>
                  <a:pt x="152400" y="1067489"/>
                  <a:pt x="140677" y="1162653"/>
                </a:cubicBezTo>
                <a:cubicBezTo>
                  <a:pt x="128954" y="1257817"/>
                  <a:pt x="109990" y="1338499"/>
                  <a:pt x="91026" y="1419181"/>
                </a:cubicBezTo>
              </a:path>
            </a:pathLst>
          </a:custGeom>
          <a:noFill/>
          <a:ln w="66675" cap="flat" cmpd="sng">
            <a:solidFill>
              <a:srgbClr val="0707E9"/>
            </a:solidFill>
            <a:headEnd type="none" w="med" len="med"/>
            <a:tailEnd type="triangle" w="lg" len="lg"/>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37" name="Freeform 36"/>
          <p:cNvSpPr/>
          <p:nvPr/>
        </p:nvSpPr>
        <p:spPr>
          <a:xfrm rot="159073" flipH="1">
            <a:off x="4032724" y="4253605"/>
            <a:ext cx="116823" cy="1089975"/>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66675">
            <a:solidFill>
              <a:srgbClr val="0707E9"/>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pic>
        <p:nvPicPr>
          <p:cNvPr id="38"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5659289" y="4117136"/>
            <a:ext cx="1248874" cy="1428750"/>
          </a:xfrm>
          <a:prstGeom prst="rect">
            <a:avLst/>
          </a:prstGeom>
          <a:noFill/>
          <a:ln w="9525">
            <a:noFill/>
            <a:miter lim="800000"/>
            <a:headEnd/>
            <a:tailEnd/>
          </a:ln>
        </p:spPr>
      </p:pic>
      <p:sp>
        <p:nvSpPr>
          <p:cNvPr id="39" name="Oval 38"/>
          <p:cNvSpPr/>
          <p:nvPr/>
        </p:nvSpPr>
        <p:spPr bwMode="auto">
          <a:xfrm rot="5183735">
            <a:off x="2557362" y="4613298"/>
            <a:ext cx="572982" cy="436424"/>
          </a:xfrm>
          <a:prstGeom prst="ellipse">
            <a:avLst/>
          </a:prstGeom>
          <a:gradFill flip="none" rotWithShape="1">
            <a:gsLst>
              <a:gs pos="0">
                <a:srgbClr val="C00000"/>
              </a:gs>
              <a:gs pos="100000">
                <a:srgbClr val="FF9999"/>
              </a:gs>
            </a:gsLst>
            <a:path path="circle">
              <a:fillToRect l="50000" t="50000" r="50000" b="50000"/>
            </a:path>
            <a:tileRect/>
          </a:gra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1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ambria" panose="02040503050406030204" pitchFamily="18" charset="0"/>
            </a:endParaRPr>
          </a:p>
        </p:txBody>
      </p:sp>
      <p:cxnSp>
        <p:nvCxnSpPr>
          <p:cNvPr id="40" name="Straight Connector 39"/>
          <p:cNvCxnSpPr/>
          <p:nvPr/>
        </p:nvCxnSpPr>
        <p:spPr>
          <a:xfrm flipH="1">
            <a:off x="4284306" y="5496458"/>
            <a:ext cx="1" cy="224495"/>
          </a:xfrm>
          <a:prstGeom prst="line">
            <a:avLst/>
          </a:prstGeom>
          <a:ln w="28575">
            <a:solidFill>
              <a:srgbClr val="0707E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92845" y="5507614"/>
            <a:ext cx="1" cy="21333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56824" y="5720953"/>
            <a:ext cx="0" cy="898211"/>
          </a:xfrm>
          <a:prstGeom prst="line">
            <a:avLst/>
          </a:prstGeom>
          <a:ln w="28575">
            <a:solidFill>
              <a:srgbClr val="0707E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5328" y="5727238"/>
            <a:ext cx="481496" cy="0"/>
          </a:xfrm>
          <a:prstGeom prst="line">
            <a:avLst/>
          </a:prstGeom>
          <a:ln w="28575">
            <a:solidFill>
              <a:srgbClr val="0707E9"/>
            </a:solidFill>
          </a:ln>
        </p:spPr>
        <p:style>
          <a:lnRef idx="1">
            <a:schemeClr val="accent1"/>
          </a:lnRef>
          <a:fillRef idx="0">
            <a:schemeClr val="accent1"/>
          </a:fillRef>
          <a:effectRef idx="0">
            <a:schemeClr val="accent1"/>
          </a:effectRef>
          <a:fontRef idx="minor">
            <a:schemeClr val="tx1"/>
          </a:fontRef>
        </p:style>
      </p:cxnSp>
      <p:sp>
        <p:nvSpPr>
          <p:cNvPr id="44" name="Curved Down Arrow 43"/>
          <p:cNvSpPr/>
          <p:nvPr/>
        </p:nvSpPr>
        <p:spPr>
          <a:xfrm>
            <a:off x="4192656" y="5809355"/>
            <a:ext cx="467383" cy="557281"/>
          </a:xfrm>
          <a:prstGeom prst="curvedDownArrow">
            <a:avLst>
              <a:gd name="adj1" fmla="val 6789"/>
              <a:gd name="adj2" fmla="val 50000"/>
              <a:gd name="adj3" fmla="val 25000"/>
            </a:avLst>
          </a:prstGeom>
          <a:ln>
            <a:solidFill>
              <a:srgbClr val="0707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p:cNvCxnSpPr/>
          <p:nvPr/>
        </p:nvCxnSpPr>
        <p:spPr>
          <a:xfrm flipH="1">
            <a:off x="4065595" y="5407747"/>
            <a:ext cx="1" cy="1211417"/>
          </a:xfrm>
          <a:prstGeom prst="line">
            <a:avLst/>
          </a:prstGeom>
          <a:ln w="28575">
            <a:solidFill>
              <a:srgbClr val="0707E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31228" y="5414571"/>
            <a:ext cx="0" cy="7668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56824" y="5727238"/>
            <a:ext cx="530228"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545641" y="6404995"/>
            <a:ext cx="1" cy="21416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432316" y="6181451"/>
            <a:ext cx="102906" cy="16805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825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506" y="743114"/>
            <a:ext cx="2938732" cy="2203700"/>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87897" y="742939"/>
            <a:ext cx="2938733" cy="2204050"/>
          </a:xfrm>
          <a:prstGeom prst="rect">
            <a:avLst/>
          </a:prstGeom>
        </p:spPr>
      </p:pic>
      <p:pic>
        <p:nvPicPr>
          <p:cNvPr id="26"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1886415" y="4117136"/>
            <a:ext cx="1248874" cy="1428750"/>
          </a:xfrm>
          <a:prstGeom prst="rect">
            <a:avLst/>
          </a:prstGeom>
          <a:noFill/>
          <a:ln w="9525">
            <a:noFill/>
            <a:miter lim="800000"/>
            <a:headEnd/>
            <a:tailEnd/>
          </a:ln>
        </p:spPr>
      </p:pic>
      <p:pic>
        <p:nvPicPr>
          <p:cNvPr id="27" name="Picture 2" descr="Q:\Etay\coils3_right.bmp"/>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l="5961" t="13627" r="64572" b="11429"/>
          <a:stretch>
            <a:fillRect/>
          </a:stretch>
        </p:blipFill>
        <p:spPr bwMode="auto">
          <a:xfrm>
            <a:off x="2758705" y="4117136"/>
            <a:ext cx="1248874" cy="1428750"/>
          </a:xfrm>
          <a:prstGeom prst="rect">
            <a:avLst/>
          </a:prstGeom>
          <a:noFill/>
          <a:ln w="9525">
            <a:noFill/>
            <a:miter lim="800000"/>
            <a:headEnd/>
            <a:tailEnd/>
          </a:ln>
        </p:spPr>
      </p:pic>
      <p:pic>
        <p:nvPicPr>
          <p:cNvPr id="32"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3688743" y="4117136"/>
            <a:ext cx="1191126" cy="1428750"/>
          </a:xfrm>
          <a:prstGeom prst="rect">
            <a:avLst/>
          </a:prstGeom>
          <a:noFill/>
          <a:ln w="9525">
            <a:noFill/>
            <a:miter lim="800000"/>
            <a:headEnd/>
            <a:tailEnd/>
          </a:ln>
        </p:spPr>
      </p:pic>
      <p:pic>
        <p:nvPicPr>
          <p:cNvPr id="33"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4706261" y="4117136"/>
            <a:ext cx="1191126" cy="1428750"/>
          </a:xfrm>
          <a:prstGeom prst="rect">
            <a:avLst/>
          </a:prstGeom>
          <a:noFill/>
          <a:ln w="9525">
            <a:noFill/>
            <a:miter lim="800000"/>
            <a:headEnd/>
            <a:tailEnd/>
          </a:ln>
        </p:spPr>
      </p:pic>
      <p:pic>
        <p:nvPicPr>
          <p:cNvPr id="38"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5659289" y="4117136"/>
            <a:ext cx="1248874" cy="1428750"/>
          </a:xfrm>
          <a:prstGeom prst="rect">
            <a:avLst/>
          </a:prstGeom>
          <a:noFill/>
          <a:ln w="9525">
            <a:noFill/>
            <a:miter lim="800000"/>
            <a:headEnd/>
            <a:tailEnd/>
          </a:ln>
        </p:spPr>
      </p:pic>
      <p:cxnSp>
        <p:nvCxnSpPr>
          <p:cNvPr id="40" name="Straight Connector 39"/>
          <p:cNvCxnSpPr/>
          <p:nvPr/>
        </p:nvCxnSpPr>
        <p:spPr>
          <a:xfrm flipH="1">
            <a:off x="4284306" y="5496458"/>
            <a:ext cx="1" cy="22449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92846" y="5507614"/>
            <a:ext cx="1" cy="2133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56824" y="5720953"/>
            <a:ext cx="0" cy="8982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56824" y="5727238"/>
            <a:ext cx="53022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Curved Down Arrow 43"/>
          <p:cNvSpPr/>
          <p:nvPr/>
        </p:nvSpPr>
        <p:spPr>
          <a:xfrm flipH="1">
            <a:off x="4894185" y="5888275"/>
            <a:ext cx="467383" cy="557281"/>
          </a:xfrm>
          <a:prstGeom prst="curvedDownArrow">
            <a:avLst>
              <a:gd name="adj1" fmla="val 6789"/>
              <a:gd name="adj2" fmla="val 50000"/>
              <a:gd name="adj3" fmla="val 25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p:cNvSpPr/>
          <p:nvPr/>
        </p:nvSpPr>
        <p:spPr bwMode="auto">
          <a:xfrm rot="5183735">
            <a:off x="3486953" y="4609306"/>
            <a:ext cx="572982" cy="436424"/>
          </a:xfrm>
          <a:prstGeom prst="ellipse">
            <a:avLst/>
          </a:prstGeom>
          <a:gradFill flip="none" rotWithShape="1">
            <a:gsLst>
              <a:gs pos="0">
                <a:srgbClr val="C00000"/>
              </a:gs>
              <a:gs pos="100000">
                <a:srgbClr val="FF9999"/>
              </a:gs>
            </a:gsLst>
            <a:path path="circle">
              <a:fillToRect l="50000" t="50000" r="50000" b="50000"/>
            </a:path>
            <a:tileRect/>
          </a:gra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1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ambria" panose="02040503050406030204" pitchFamily="18" charset="0"/>
            </a:endParaRPr>
          </a:p>
        </p:txBody>
      </p:sp>
      <p:sp>
        <p:nvSpPr>
          <p:cNvPr id="18" name="Freeform 17"/>
          <p:cNvSpPr/>
          <p:nvPr/>
        </p:nvSpPr>
        <p:spPr>
          <a:xfrm flipH="1">
            <a:off x="3016870" y="4288775"/>
            <a:ext cx="228600" cy="1085850"/>
          </a:xfrm>
          <a:custGeom>
            <a:avLst/>
            <a:gdLst>
              <a:gd name="connsiteX0" fmla="*/ 0 w 161615"/>
              <a:gd name="connsiteY0" fmla="*/ 0 h 1419181"/>
              <a:gd name="connsiteX1" fmla="*/ 57925 w 161615"/>
              <a:gd name="connsiteY1" fmla="*/ 169639 h 1419181"/>
              <a:gd name="connsiteX2" fmla="*/ 128264 w 161615"/>
              <a:gd name="connsiteY2" fmla="*/ 471681 h 1419181"/>
              <a:gd name="connsiteX3" fmla="*/ 161364 w 161615"/>
              <a:gd name="connsiteY3" fmla="*/ 848199 h 1419181"/>
              <a:gd name="connsiteX4" fmla="*/ 140677 w 161615"/>
              <a:gd name="connsiteY4" fmla="*/ 1162653 h 1419181"/>
              <a:gd name="connsiteX5" fmla="*/ 91026 w 161615"/>
              <a:gd name="connsiteY5" fmla="*/ 1419181 h 14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615" h="1419181">
                <a:moveTo>
                  <a:pt x="0" y="0"/>
                </a:moveTo>
                <a:cubicBezTo>
                  <a:pt x="18274" y="45513"/>
                  <a:pt x="36548" y="91026"/>
                  <a:pt x="57925" y="169639"/>
                </a:cubicBezTo>
                <a:cubicBezTo>
                  <a:pt x="79302" y="248252"/>
                  <a:pt x="111024" y="358588"/>
                  <a:pt x="128264" y="471681"/>
                </a:cubicBezTo>
                <a:cubicBezTo>
                  <a:pt x="145504" y="584774"/>
                  <a:pt x="159295" y="733037"/>
                  <a:pt x="161364" y="848199"/>
                </a:cubicBezTo>
                <a:cubicBezTo>
                  <a:pt x="163433" y="963361"/>
                  <a:pt x="152400" y="1067489"/>
                  <a:pt x="140677" y="1162653"/>
                </a:cubicBezTo>
                <a:cubicBezTo>
                  <a:pt x="128954" y="1257817"/>
                  <a:pt x="109990" y="1338499"/>
                  <a:pt x="91026" y="1419181"/>
                </a:cubicBezTo>
              </a:path>
            </a:pathLst>
          </a:custGeom>
          <a:noFill/>
          <a:ln w="66675" cap="flat" cmpd="sng">
            <a:solidFill>
              <a:srgbClr val="FF0000"/>
            </a:solidFill>
            <a:headEnd type="none" w="med" len="med"/>
            <a:tailEnd type="triangle" w="lg" len="lg"/>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19" name="Freeform 18"/>
          <p:cNvSpPr/>
          <p:nvPr/>
        </p:nvSpPr>
        <p:spPr>
          <a:xfrm rot="159073" flipH="1">
            <a:off x="5918414" y="4282531"/>
            <a:ext cx="116823" cy="1089975"/>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66675">
            <a:solidFill>
              <a:srgbClr val="FF0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20" name="Freeform 19"/>
          <p:cNvSpPr/>
          <p:nvPr/>
        </p:nvSpPr>
        <p:spPr>
          <a:xfrm rot="159073" flipH="1">
            <a:off x="5053882" y="4274168"/>
            <a:ext cx="116823" cy="1089975"/>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66675">
            <a:solidFill>
              <a:srgbClr val="FF0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cxnSp>
        <p:nvCxnSpPr>
          <p:cNvPr id="21" name="Straight Connector 20"/>
          <p:cNvCxnSpPr/>
          <p:nvPr/>
        </p:nvCxnSpPr>
        <p:spPr>
          <a:xfrm flipH="1">
            <a:off x="4065595" y="5407747"/>
            <a:ext cx="1" cy="121141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284306" y="5725094"/>
            <a:ext cx="46613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31228" y="5414571"/>
            <a:ext cx="0" cy="12045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440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506" y="743114"/>
            <a:ext cx="2938732" cy="2203700"/>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87897" y="742939"/>
            <a:ext cx="2938733" cy="2204050"/>
          </a:xfrm>
          <a:prstGeom prst="rect">
            <a:avLst/>
          </a:prstGeom>
        </p:spPr>
      </p:pic>
      <p:pic>
        <p:nvPicPr>
          <p:cNvPr id="26"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1886415" y="4117136"/>
            <a:ext cx="1248874" cy="1428750"/>
          </a:xfrm>
          <a:prstGeom prst="rect">
            <a:avLst/>
          </a:prstGeom>
          <a:noFill/>
          <a:ln w="9525">
            <a:noFill/>
            <a:miter lim="800000"/>
            <a:headEnd/>
            <a:tailEnd/>
          </a:ln>
        </p:spPr>
      </p:pic>
      <p:pic>
        <p:nvPicPr>
          <p:cNvPr id="27" name="Picture 2" descr="Q:\Etay\coils3_right.bmp"/>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l="5961" t="13627" r="64572" b="11429"/>
          <a:stretch>
            <a:fillRect/>
          </a:stretch>
        </p:blipFill>
        <p:spPr bwMode="auto">
          <a:xfrm>
            <a:off x="2758705" y="4117136"/>
            <a:ext cx="1248874" cy="1428750"/>
          </a:xfrm>
          <a:prstGeom prst="rect">
            <a:avLst/>
          </a:prstGeom>
          <a:noFill/>
          <a:ln w="9525">
            <a:noFill/>
            <a:miter lim="800000"/>
            <a:headEnd/>
            <a:tailEnd/>
          </a:ln>
        </p:spPr>
      </p:pic>
      <p:pic>
        <p:nvPicPr>
          <p:cNvPr id="32"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3688743" y="4117136"/>
            <a:ext cx="1191126" cy="1428750"/>
          </a:xfrm>
          <a:prstGeom prst="rect">
            <a:avLst/>
          </a:prstGeom>
          <a:noFill/>
          <a:ln w="9525">
            <a:noFill/>
            <a:miter lim="800000"/>
            <a:headEnd/>
            <a:tailEnd/>
          </a:ln>
        </p:spPr>
      </p:pic>
      <p:pic>
        <p:nvPicPr>
          <p:cNvPr id="33" name="Picture 2" descr="Q:\Etay\coils3_right.bmp"/>
          <p:cNvPicPr>
            <a:picLocks noChangeAspect="1" noChangeArrowheads="1"/>
          </p:cNvPicPr>
          <p:nvPr/>
        </p:nvPicPr>
        <p:blipFill>
          <a:blip r:embed="rId4" cstate="print">
            <a:clrChange>
              <a:clrFrom>
                <a:srgbClr val="FFFFFF"/>
              </a:clrFrom>
              <a:clrTo>
                <a:srgbClr val="FFFFFF">
                  <a:alpha val="0"/>
                </a:srgbClr>
              </a:clrTo>
            </a:clrChange>
          </a:blip>
          <a:srcRect l="54332" t="14156" r="17586" b="10900"/>
          <a:stretch>
            <a:fillRect/>
          </a:stretch>
        </p:blipFill>
        <p:spPr bwMode="auto">
          <a:xfrm>
            <a:off x="4706261" y="4117136"/>
            <a:ext cx="1191126" cy="1428750"/>
          </a:xfrm>
          <a:prstGeom prst="rect">
            <a:avLst/>
          </a:prstGeom>
          <a:noFill/>
          <a:ln w="9525">
            <a:noFill/>
            <a:miter lim="800000"/>
            <a:headEnd/>
            <a:tailEnd/>
          </a:ln>
        </p:spPr>
      </p:pic>
      <p:pic>
        <p:nvPicPr>
          <p:cNvPr id="38" name="Picture 2" descr="Q:\Etay\coils3_right.bmp"/>
          <p:cNvPicPr>
            <a:picLocks noChangeAspect="1" noChangeArrowheads="1"/>
          </p:cNvPicPr>
          <p:nvPr/>
        </p:nvPicPr>
        <p:blipFill>
          <a:blip r:embed="rId4" cstate="print">
            <a:clrChange>
              <a:clrFrom>
                <a:srgbClr val="FFFFFF"/>
              </a:clrFrom>
              <a:clrTo>
                <a:srgbClr val="FFFFFF">
                  <a:alpha val="0"/>
                </a:srgbClr>
              </a:clrTo>
            </a:clrChange>
            <a:grayscl/>
          </a:blip>
          <a:srcRect l="5961" t="13627" r="64572" b="11429"/>
          <a:stretch>
            <a:fillRect/>
          </a:stretch>
        </p:blipFill>
        <p:spPr bwMode="auto">
          <a:xfrm>
            <a:off x="5659289" y="4117136"/>
            <a:ext cx="1248874" cy="1428750"/>
          </a:xfrm>
          <a:prstGeom prst="rect">
            <a:avLst/>
          </a:prstGeom>
          <a:noFill/>
          <a:ln w="9525">
            <a:noFill/>
            <a:miter lim="800000"/>
            <a:headEnd/>
            <a:tailEnd/>
          </a:ln>
        </p:spPr>
      </p:pic>
      <p:sp>
        <p:nvSpPr>
          <p:cNvPr id="21" name="Freeform 20"/>
          <p:cNvSpPr/>
          <p:nvPr/>
        </p:nvSpPr>
        <p:spPr>
          <a:xfrm flipH="1">
            <a:off x="4031448" y="4297138"/>
            <a:ext cx="228600" cy="1085850"/>
          </a:xfrm>
          <a:custGeom>
            <a:avLst/>
            <a:gdLst>
              <a:gd name="connsiteX0" fmla="*/ 0 w 161615"/>
              <a:gd name="connsiteY0" fmla="*/ 0 h 1419181"/>
              <a:gd name="connsiteX1" fmla="*/ 57925 w 161615"/>
              <a:gd name="connsiteY1" fmla="*/ 169639 h 1419181"/>
              <a:gd name="connsiteX2" fmla="*/ 128264 w 161615"/>
              <a:gd name="connsiteY2" fmla="*/ 471681 h 1419181"/>
              <a:gd name="connsiteX3" fmla="*/ 161364 w 161615"/>
              <a:gd name="connsiteY3" fmla="*/ 848199 h 1419181"/>
              <a:gd name="connsiteX4" fmla="*/ 140677 w 161615"/>
              <a:gd name="connsiteY4" fmla="*/ 1162653 h 1419181"/>
              <a:gd name="connsiteX5" fmla="*/ 91026 w 161615"/>
              <a:gd name="connsiteY5" fmla="*/ 1419181 h 14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615" h="1419181">
                <a:moveTo>
                  <a:pt x="0" y="0"/>
                </a:moveTo>
                <a:cubicBezTo>
                  <a:pt x="18274" y="45513"/>
                  <a:pt x="36548" y="91026"/>
                  <a:pt x="57925" y="169639"/>
                </a:cubicBezTo>
                <a:cubicBezTo>
                  <a:pt x="79302" y="248252"/>
                  <a:pt x="111024" y="358588"/>
                  <a:pt x="128264" y="471681"/>
                </a:cubicBezTo>
                <a:cubicBezTo>
                  <a:pt x="145504" y="584774"/>
                  <a:pt x="159295" y="733037"/>
                  <a:pt x="161364" y="848199"/>
                </a:cubicBezTo>
                <a:cubicBezTo>
                  <a:pt x="163433" y="963361"/>
                  <a:pt x="152400" y="1067489"/>
                  <a:pt x="140677" y="1162653"/>
                </a:cubicBezTo>
                <a:cubicBezTo>
                  <a:pt x="128954" y="1257817"/>
                  <a:pt x="109990" y="1338499"/>
                  <a:pt x="91026" y="1419181"/>
                </a:cubicBezTo>
              </a:path>
            </a:pathLst>
          </a:custGeom>
          <a:noFill/>
          <a:ln w="66675" cap="flat" cmpd="sng">
            <a:solidFill>
              <a:srgbClr val="FFFF00"/>
            </a:solidFill>
            <a:headEnd type="none" w="med" len="med"/>
            <a:tailEnd type="triangle" w="lg" len="lg"/>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22" name="Freeform 21"/>
          <p:cNvSpPr/>
          <p:nvPr/>
        </p:nvSpPr>
        <p:spPr>
          <a:xfrm rot="159073" flipH="1">
            <a:off x="5046484" y="4282531"/>
            <a:ext cx="116823" cy="1089975"/>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66675">
            <a:solidFill>
              <a:srgbClr val="FFFF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23" name="Oval 22"/>
          <p:cNvSpPr/>
          <p:nvPr/>
        </p:nvSpPr>
        <p:spPr bwMode="auto">
          <a:xfrm rot="5183735">
            <a:off x="4521215" y="4621850"/>
            <a:ext cx="572982" cy="436424"/>
          </a:xfrm>
          <a:prstGeom prst="ellipse">
            <a:avLst/>
          </a:prstGeom>
          <a:gradFill flip="none" rotWithShape="1">
            <a:gsLst>
              <a:gs pos="0">
                <a:srgbClr val="C00000"/>
              </a:gs>
              <a:gs pos="100000">
                <a:srgbClr val="FF9999"/>
              </a:gs>
            </a:gsLst>
            <a:path path="circle">
              <a:fillToRect l="50000" t="50000" r="50000" b="50000"/>
            </a:path>
            <a:tileRect/>
          </a:gra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1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ambria" panose="02040503050406030204" pitchFamily="18" charset="0"/>
            </a:endParaRPr>
          </a:p>
        </p:txBody>
      </p:sp>
      <p:cxnSp>
        <p:nvCxnSpPr>
          <p:cNvPr id="24" name="Straight Connector 23"/>
          <p:cNvCxnSpPr/>
          <p:nvPr/>
        </p:nvCxnSpPr>
        <p:spPr>
          <a:xfrm flipH="1">
            <a:off x="4365675" y="5478382"/>
            <a:ext cx="1" cy="22449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374214" y="5489538"/>
            <a:ext cx="1" cy="21333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4838193" y="5702877"/>
            <a:ext cx="1" cy="14108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56697" y="5709162"/>
            <a:ext cx="101172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Curved Down Arrow 29"/>
          <p:cNvSpPr/>
          <p:nvPr/>
        </p:nvSpPr>
        <p:spPr>
          <a:xfrm flipH="1">
            <a:off x="4410191" y="5772176"/>
            <a:ext cx="856003" cy="557281"/>
          </a:xfrm>
          <a:prstGeom prst="curvedDownArrow">
            <a:avLst>
              <a:gd name="adj1" fmla="val 6789"/>
              <a:gd name="adj2" fmla="val 50000"/>
              <a:gd name="adj3" fmla="val 25000"/>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p:cNvCxnSpPr/>
          <p:nvPr/>
        </p:nvCxnSpPr>
        <p:spPr>
          <a:xfrm>
            <a:off x="4842959" y="6050817"/>
            <a:ext cx="1" cy="21416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736073" y="5827273"/>
            <a:ext cx="102906" cy="16805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065595" y="5407747"/>
            <a:ext cx="1" cy="121141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31228" y="5414571"/>
            <a:ext cx="0" cy="120459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400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506" y="743114"/>
            <a:ext cx="2938732" cy="2203700"/>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87897" y="742939"/>
            <a:ext cx="2938733" cy="2204050"/>
          </a:xfrm>
          <a:prstGeom prst="rect">
            <a:avLst/>
          </a:prstGeom>
        </p:spPr>
      </p:pic>
      <p:sp>
        <p:nvSpPr>
          <p:cNvPr id="40" name="Title 1"/>
          <p:cNvSpPr>
            <a:spLocks noGrp="1"/>
          </p:cNvSpPr>
          <p:nvPr>
            <p:ph type="title"/>
          </p:nvPr>
        </p:nvSpPr>
        <p:spPr>
          <a:xfrm>
            <a:off x="402022" y="5323048"/>
            <a:ext cx="8229600" cy="1143000"/>
          </a:xfrm>
        </p:spPr>
        <p:txBody>
          <a:bodyPr/>
          <a:lstStyle/>
          <a:p>
            <a:r>
              <a:rPr lang="en-US" b="1" dirty="0" smtClean="0"/>
              <a:t>Challenge 3: Thermal contraction &amp; warping</a:t>
            </a:r>
            <a:endParaRPr lang="en-US" b="1" dirty="0"/>
          </a:p>
        </p:txBody>
      </p:sp>
      <p:pic>
        <p:nvPicPr>
          <p:cNvPr id="14338" name="Picture 2" descr="https://lh3.googleusercontent.com/2qlmBwAoeqZyXqJAWE7glON9myzhMjz3PQ7z2sCVFCmOpIux4vntTL7of5uea1mw3tqkY6D8jWa_KK8CidNLXF6YTVth5GRpqN2AoykaZrpssYGB1OogWpO1zE-ioiDONUCCqYonwtyxd-EXV6Uo-xOZLhynZUs7FBYlWYDRJdtOzRDcdPRO7lRtWizbF_UC3yEbbRYmObuwLwfd6wFwjgDlIHO_0fXEbHeM89e5DQwVLvQNQS0N7TLP0ObTNrmNwmPMzoeLrBA_87TsMPbD38RF1-fwpFSHW5xw0oKh-tDVHh8NLV8O3T0TEQwHiotYwcgaELi5kplWZLhulNJLuNw6sqmhSEOExpCeKH_8keDoNtOYRP0wKOP5MwFSSobL4VfRknZOYHGRABUkrK37wXrUY46SE0HK_j883IwqU8r0uVdmgbJuEzbJu5J0VtH5Y7jAi_R0dJuraS6nEACs5jeuK_mEYZRzRw1HwHqk1DWqoa6GXbKiy7RSydqvfqXZ392XoBbyykV9TJM2H-Q0m4KbP8g6nh8KFU4unArfI1_llU-sXkgwdjFyDUx7ShJNQyznm_oOzGn8j16p5p_W6b-oH0n8OXsUBgf-DDAr6SXP9_xj2U_-Tf9GSwSjvmYq7SR3Mug32GkKgreIZgmCd-H9uXEcmyaddsqZ-TssIBLnMJt0z46QTWE=w1138-h1516-n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9875" y="375597"/>
            <a:ext cx="3208995" cy="427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9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506" y="743114"/>
            <a:ext cx="2938732" cy="2203700"/>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87897" y="742939"/>
            <a:ext cx="2938733" cy="2204050"/>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090832" y="4050302"/>
            <a:ext cx="2915250" cy="2186438"/>
          </a:xfrm>
          <a:prstGeom prst="rect">
            <a:avLst/>
          </a:prstGeom>
        </p:spPr>
      </p:pic>
      <p:pic>
        <p:nvPicPr>
          <p:cNvPr id="41" name="Picture 40">
            <a:extLst>
              <a:ext uri="{FF2B5EF4-FFF2-40B4-BE49-F238E27FC236}">
                <a16:creationId xmlns:a16="http://schemas.microsoft.com/office/drawing/2014/main" xmlns="" id="{B511E3B3-AFE9-7447-B2AE-A2808ADA845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981" t="25670" r="31474" b="28649"/>
          <a:stretch/>
        </p:blipFill>
        <p:spPr>
          <a:xfrm>
            <a:off x="103030" y="3769243"/>
            <a:ext cx="3084490" cy="2931933"/>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223058" y="741679"/>
            <a:ext cx="2940173" cy="2205130"/>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6226173" y="4050303"/>
            <a:ext cx="2915250" cy="2186437"/>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37616" y="4050302"/>
            <a:ext cx="2915250" cy="2186438"/>
          </a:xfrm>
          <a:prstGeom prst="rect">
            <a:avLst/>
          </a:prstGeom>
        </p:spPr>
      </p:pic>
      <p:pic>
        <p:nvPicPr>
          <p:cNvPr id="8194" name="Picture 2" descr="https://lh3.googleusercontent.com/jI4GxpVQ6aSycc11sYJocz3ruZgOZFbfXgyaay_5vlQIoWR1x9VbEMRBY2p791iv78wAqKbi3aBn3fQ1SuwMb1oe0fALokWTZhX5hPTcdryUfhb7o6ybVzYweRz6subAsARCjMmZZKsGWEMMbWrZZ1fnWUVAYASBTpVNerX3EAPDfTW997jmlpdUUNmvWm4TRp9oCF5j0O2TU1X_o2Sty1Pkm1il5MiJQhbNiliFOVyUooSasreYerTKCCFFQcx5ziRkRKMO3D3vHupgVTq_nMD7GnHV6ti6DgJ_hpHRStK9-227oQNDthOgLoGBVP6SUVDL1lqjz76MlCdtMmg2ozIEkFPmf3a19VE8PYMaq5si57q7Wz0zIgQjl5utIEKk_LtbKheVEr92jFPOIelzgseJqQuTKV4mfe9YgGBDVhLRDEv4gyDmqLZeePubZB-661MS14RyIJsagCicb4nK-femx-_sj7A8u4Azr-1bUaizaK5FqdTP0_QbYat_4IQpP4H1ckyH4ILVP2SxMQYVH9bFiDUKDn29QGXWBzsVBsgL6M5gLq73kzuYY1l0WTCxwX6NR-lnNpCD7ByKBFyIDXlLgojsTRGo5WTUFvNguSSShxzUGeyxu3tnvpu-0wtwbtI07YNOBFfJ9D4H9LDnWH8zLHG9MgMaG0XW0_NsHcJWPgf5gQ_4px4=w854-h1516-n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607" t="10500" r="8719" b="25161"/>
          <a:stretch/>
        </p:blipFill>
        <p:spPr bwMode="auto">
          <a:xfrm>
            <a:off x="3455237" y="374156"/>
            <a:ext cx="2204052" cy="29401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4717997" y="2935301"/>
            <a:ext cx="545566" cy="14631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350266" y="429475"/>
            <a:ext cx="2413994" cy="400110"/>
          </a:xfrm>
          <a:prstGeom prst="rect">
            <a:avLst/>
          </a:prstGeom>
          <a:noFill/>
        </p:spPr>
        <p:txBody>
          <a:bodyPr wrap="none" rtlCol="0">
            <a:spAutoFit/>
          </a:bodyPr>
          <a:lstStyle/>
          <a:p>
            <a:r>
              <a:rPr lang="en-US" sz="2000" b="1" dirty="0" smtClean="0">
                <a:solidFill>
                  <a:srgbClr val="FF0000"/>
                </a:solidFill>
              </a:rPr>
              <a:t>UHV-compatible PCB</a:t>
            </a:r>
            <a:endParaRPr lang="en-US" sz="2000" b="1" dirty="0">
              <a:solidFill>
                <a:srgbClr val="FF0000"/>
              </a:solidFill>
            </a:endParaRPr>
          </a:p>
        </p:txBody>
      </p:sp>
      <p:pic>
        <p:nvPicPr>
          <p:cNvPr id="45" name="Picture 2" descr="https://lh3.googleusercontent.com/2qlmBwAoeqZyXqJAWE7glON9myzhMjz3PQ7z2sCVFCmOpIux4vntTL7of5uea1mw3tqkY6D8jWa_KK8CidNLXF6YTVth5GRpqN2AoykaZrpssYGB1OogWpO1zE-ioiDONUCCqYonwtyxd-EXV6Uo-xOZLhynZUs7FBYlWYDRJdtOzRDcdPRO7lRtWizbF_UC3yEbbRYmObuwLwfd6wFwjgDlIHO_0fXEbHeM89e5DQwVLvQNQS0N7TLP0ObTNrmNwmPMzoeLrBA_87TsMPbD38RF1-fwpFSHW5xw0oKh-tDVHh8NLV8O3T0TEQwHiotYwcgaELi5kplWZLhulNJLuNw6sqmhSEOExpCeKH_8keDoNtOYRP0wKOP5MwFSSobL4VfRknZOYHGRABUkrK37wXrUY46SE0HK_j883IwqU8r0uVdmgbJuEzbJu5J0VtH5Y7jAi_R0dJuraS6nEACs5jeuK_mEYZRzRw1HwHqk1DWqoa6GXbKiy7RSydqvfqXZ392XoBbyykV9TJM2H-Q0m4KbP8g6nh8KFU4unArfI1_llU-sXkgwdjFyDUx7ShJNQyznm_oOzGn8j16p5p_W6b-oH0n8OXsUBgf-DDAr6SXP9_xj2U_-Tf9GSwSjvmYq7SR3Mug32GkKgreIZgmCd-H9uXEcmyaddsqZ-TssIBLnMJt0z46QTWE=w1138-h1516-n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9875" y="375597"/>
            <a:ext cx="3208995" cy="427866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3696668" y="4388885"/>
            <a:ext cx="715260" cy="400110"/>
          </a:xfrm>
          <a:prstGeom prst="rect">
            <a:avLst/>
          </a:prstGeom>
          <a:noFill/>
        </p:spPr>
        <p:txBody>
          <a:bodyPr wrap="none" rtlCol="0">
            <a:spAutoFit/>
          </a:bodyPr>
          <a:lstStyle/>
          <a:p>
            <a:r>
              <a:rPr lang="en-US" sz="2000" b="1" dirty="0" smtClean="0">
                <a:solidFill>
                  <a:srgbClr val="FF0000"/>
                </a:solidFill>
              </a:rPr>
              <a:t>300K</a:t>
            </a:r>
            <a:endParaRPr lang="en-US" sz="2000" b="1" dirty="0">
              <a:solidFill>
                <a:srgbClr val="FF0000"/>
              </a:solidFill>
            </a:endParaRPr>
          </a:p>
        </p:txBody>
      </p:sp>
      <p:sp>
        <p:nvSpPr>
          <p:cNvPr id="47" name="TextBox 46"/>
          <p:cNvSpPr txBox="1"/>
          <p:nvPr/>
        </p:nvSpPr>
        <p:spPr>
          <a:xfrm>
            <a:off x="4300962" y="4398411"/>
            <a:ext cx="585417" cy="400110"/>
          </a:xfrm>
          <a:prstGeom prst="rect">
            <a:avLst/>
          </a:prstGeom>
          <a:noFill/>
        </p:spPr>
        <p:txBody>
          <a:bodyPr wrap="none" rtlCol="0">
            <a:spAutoFit/>
          </a:bodyPr>
          <a:lstStyle/>
          <a:p>
            <a:r>
              <a:rPr lang="en-US" sz="2000" b="1" dirty="0">
                <a:solidFill>
                  <a:srgbClr val="FF0000"/>
                </a:solidFill>
              </a:rPr>
              <a:t>4</a:t>
            </a:r>
            <a:r>
              <a:rPr lang="en-US" sz="2000" b="1" dirty="0" smtClean="0">
                <a:solidFill>
                  <a:srgbClr val="FF0000"/>
                </a:solidFill>
              </a:rPr>
              <a:t>0K</a:t>
            </a:r>
            <a:endParaRPr lang="en-US" sz="2000" b="1" dirty="0">
              <a:solidFill>
                <a:srgbClr val="FF0000"/>
              </a:solidFill>
            </a:endParaRPr>
          </a:p>
        </p:txBody>
      </p:sp>
      <p:sp>
        <p:nvSpPr>
          <p:cNvPr id="48" name="TextBox 47"/>
          <p:cNvSpPr txBox="1"/>
          <p:nvPr/>
        </p:nvSpPr>
        <p:spPr>
          <a:xfrm>
            <a:off x="4911980" y="6501121"/>
            <a:ext cx="585417" cy="400110"/>
          </a:xfrm>
          <a:prstGeom prst="rect">
            <a:avLst/>
          </a:prstGeom>
          <a:noFill/>
        </p:spPr>
        <p:txBody>
          <a:bodyPr wrap="none" rtlCol="0">
            <a:spAutoFit/>
          </a:bodyPr>
          <a:lstStyle/>
          <a:p>
            <a:r>
              <a:rPr lang="en-US" sz="2000" b="1" dirty="0" smtClean="0">
                <a:solidFill>
                  <a:srgbClr val="FF0000"/>
                </a:solidFill>
              </a:rPr>
              <a:t>15K</a:t>
            </a:r>
            <a:endParaRPr lang="en-US" sz="2000" b="1" dirty="0">
              <a:solidFill>
                <a:srgbClr val="FF0000"/>
              </a:solidFill>
            </a:endParaRPr>
          </a:p>
        </p:txBody>
      </p:sp>
      <p:cxnSp>
        <p:nvCxnSpPr>
          <p:cNvPr id="49" name="Straight Arrow Connector 48"/>
          <p:cNvCxnSpPr>
            <a:stCxn id="48" idx="0"/>
          </p:cNvCxnSpPr>
          <p:nvPr/>
        </p:nvCxnSpPr>
        <p:spPr>
          <a:xfrm flipH="1" flipV="1">
            <a:off x="4849971" y="5143521"/>
            <a:ext cx="354718" cy="1357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5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6" grpId="0"/>
      <p:bldP spid="47"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VelociTraptor</a:t>
            </a:r>
            <a:r>
              <a:rPr lang="en-US" b="1" dirty="0" smtClean="0"/>
              <a:t> assembled!</a:t>
            </a:r>
            <a:endParaRPr lang="en-US" b="1" dirty="0"/>
          </a:p>
        </p:txBody>
      </p:sp>
      <p:pic>
        <p:nvPicPr>
          <p:cNvPr id="5" name="Picture 4"/>
          <p:cNvPicPr>
            <a:picLocks noChangeAspect="1"/>
          </p:cNvPicPr>
          <p:nvPr/>
        </p:nvPicPr>
        <p:blipFill rotWithShape="1">
          <a:blip r:embed="rId2"/>
          <a:srcRect r="4467" b="12525"/>
          <a:stretch/>
        </p:blipFill>
        <p:spPr>
          <a:xfrm>
            <a:off x="1035387" y="1481050"/>
            <a:ext cx="7340210" cy="5119536"/>
          </a:xfrm>
          <a:prstGeom prst="rect">
            <a:avLst/>
          </a:prstGeom>
        </p:spPr>
      </p:pic>
    </p:spTree>
    <p:extLst>
      <p:ext uri="{BB962C8B-B14F-4D97-AF65-F5344CB8AC3E}">
        <p14:creationId xmlns:p14="http://schemas.microsoft.com/office/powerpoint/2010/main" val="2487463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t>The challenge of cooling molecules</a:t>
            </a:r>
            <a:endParaRPr lang="en-US" sz="4400" b="1" dirty="0"/>
          </a:p>
        </p:txBody>
      </p:sp>
      <p:pic>
        <p:nvPicPr>
          <p:cNvPr id="3" name="Picture 2"/>
          <p:cNvPicPr>
            <a:picLocks noChangeAspect="1"/>
          </p:cNvPicPr>
          <p:nvPr/>
        </p:nvPicPr>
        <p:blipFill>
          <a:blip r:embed="rId2"/>
          <a:stretch>
            <a:fillRect/>
          </a:stretch>
        </p:blipFill>
        <p:spPr>
          <a:xfrm>
            <a:off x="851283" y="1815241"/>
            <a:ext cx="3148638" cy="2732780"/>
          </a:xfrm>
          <a:prstGeom prst="rect">
            <a:avLst/>
          </a:prstGeom>
        </p:spPr>
      </p:pic>
      <p:pic>
        <p:nvPicPr>
          <p:cNvPr id="4" name="Picture 3"/>
          <p:cNvPicPr>
            <a:picLocks noChangeAspect="1"/>
          </p:cNvPicPr>
          <p:nvPr/>
        </p:nvPicPr>
        <p:blipFill>
          <a:blip r:embed="rId3"/>
          <a:stretch>
            <a:fillRect/>
          </a:stretch>
        </p:blipFill>
        <p:spPr>
          <a:xfrm>
            <a:off x="4735380" y="1950691"/>
            <a:ext cx="2018105" cy="2224255"/>
          </a:xfrm>
          <a:prstGeom prst="rect">
            <a:avLst/>
          </a:prstGeom>
        </p:spPr>
      </p:pic>
      <p:pic>
        <p:nvPicPr>
          <p:cNvPr id="5" name="Picture 4"/>
          <p:cNvPicPr>
            <a:picLocks noChangeAspect="1"/>
          </p:cNvPicPr>
          <p:nvPr/>
        </p:nvPicPr>
        <p:blipFill>
          <a:blip r:embed="rId4"/>
          <a:stretch>
            <a:fillRect/>
          </a:stretch>
        </p:blipFill>
        <p:spPr>
          <a:xfrm>
            <a:off x="6866441" y="2025994"/>
            <a:ext cx="2137308" cy="2230473"/>
          </a:xfrm>
          <a:prstGeom prst="rect">
            <a:avLst/>
          </a:prstGeom>
        </p:spPr>
      </p:pic>
      <p:sp>
        <p:nvSpPr>
          <p:cNvPr id="22" name="TextBox 21"/>
          <p:cNvSpPr txBox="1"/>
          <p:nvPr/>
        </p:nvSpPr>
        <p:spPr>
          <a:xfrm>
            <a:off x="5076974" y="4467882"/>
            <a:ext cx="1334917" cy="546303"/>
          </a:xfrm>
          <a:prstGeom prst="rect">
            <a:avLst/>
          </a:prstGeom>
          <a:noFill/>
        </p:spPr>
        <p:txBody>
          <a:bodyPr wrap="none" rtlCol="0">
            <a:spAutoFit/>
          </a:bodyPr>
          <a:lstStyle/>
          <a:p>
            <a:pPr algn="ctr"/>
            <a:r>
              <a:rPr lang="en-US" sz="1600" b="1" dirty="0" smtClean="0"/>
              <a:t>Simple atoms</a:t>
            </a:r>
            <a:endParaRPr lang="en-US" sz="1600" b="1" dirty="0"/>
          </a:p>
          <a:p>
            <a:pPr algn="ctr"/>
            <a:endParaRPr lang="en-US" sz="1350" dirty="0">
              <a:solidFill>
                <a:srgbClr val="FF0000"/>
              </a:solidFill>
            </a:endParaRPr>
          </a:p>
        </p:txBody>
      </p:sp>
      <p:sp>
        <p:nvSpPr>
          <p:cNvPr id="25" name="TextBox 24"/>
          <p:cNvSpPr txBox="1"/>
          <p:nvPr/>
        </p:nvSpPr>
        <p:spPr>
          <a:xfrm>
            <a:off x="7012946" y="4460067"/>
            <a:ext cx="1680652" cy="546303"/>
          </a:xfrm>
          <a:prstGeom prst="rect">
            <a:avLst/>
          </a:prstGeom>
          <a:noFill/>
        </p:spPr>
        <p:txBody>
          <a:bodyPr wrap="none" rtlCol="0">
            <a:spAutoFit/>
          </a:bodyPr>
          <a:lstStyle/>
          <a:p>
            <a:pPr algn="ctr"/>
            <a:r>
              <a:rPr lang="en-US" sz="1600" b="1" dirty="0" smtClean="0"/>
              <a:t>Typical molecules</a:t>
            </a:r>
            <a:endParaRPr lang="en-US" sz="1600" b="1" dirty="0"/>
          </a:p>
          <a:p>
            <a:pPr algn="ctr"/>
            <a:endParaRPr lang="en-US" sz="1350" dirty="0">
              <a:solidFill>
                <a:srgbClr val="FF0000"/>
              </a:solidFill>
            </a:endParaRPr>
          </a:p>
        </p:txBody>
      </p:sp>
      <p:sp>
        <p:nvSpPr>
          <p:cNvPr id="9" name="TextBox 8"/>
          <p:cNvSpPr txBox="1"/>
          <p:nvPr/>
        </p:nvSpPr>
        <p:spPr>
          <a:xfrm>
            <a:off x="-749267" y="5274187"/>
            <a:ext cx="5869957" cy="1777410"/>
          </a:xfrm>
          <a:prstGeom prst="rect">
            <a:avLst/>
          </a:prstGeom>
          <a:noFill/>
        </p:spPr>
        <p:txBody>
          <a:bodyPr wrap="square" rtlCol="0">
            <a:spAutoFit/>
          </a:bodyPr>
          <a:lstStyle/>
          <a:p>
            <a:pPr algn="ctr"/>
            <a:r>
              <a:rPr lang="en-US" sz="1600" b="1" u="sng" dirty="0" smtClean="0"/>
              <a:t>Candidate molecules: </a:t>
            </a:r>
          </a:p>
          <a:p>
            <a:pPr algn="ctr"/>
            <a:r>
              <a:rPr lang="en-US" sz="1600" b="1" dirty="0" err="1" smtClean="0"/>
              <a:t>SrF</a:t>
            </a:r>
            <a:r>
              <a:rPr lang="en-US" sz="1600" b="1" dirty="0" smtClean="0"/>
              <a:t>, </a:t>
            </a:r>
            <a:r>
              <a:rPr lang="en-US" sz="1600" b="1" dirty="0" err="1" smtClean="0"/>
              <a:t>YbF</a:t>
            </a:r>
            <a:r>
              <a:rPr lang="en-US" sz="1600" b="1" dirty="0" smtClean="0"/>
              <a:t>, </a:t>
            </a:r>
            <a:r>
              <a:rPr lang="en-US" sz="1600" b="1" dirty="0" err="1" smtClean="0"/>
              <a:t>CaF</a:t>
            </a:r>
            <a:r>
              <a:rPr lang="en-US" sz="1600" b="1" dirty="0" smtClean="0"/>
              <a:t>, </a:t>
            </a:r>
          </a:p>
          <a:p>
            <a:pPr algn="ctr"/>
            <a:r>
              <a:rPr lang="en-US" sz="1600" b="1" dirty="0" err="1" smtClean="0"/>
              <a:t>SrOH</a:t>
            </a:r>
            <a:r>
              <a:rPr lang="en-US" sz="1600" b="1" dirty="0" smtClean="0"/>
              <a:t>,</a:t>
            </a:r>
          </a:p>
          <a:p>
            <a:pPr algn="ctr"/>
            <a:r>
              <a:rPr lang="en-US" sz="1600" b="1" dirty="0" smtClean="0"/>
              <a:t>YO,</a:t>
            </a:r>
          </a:p>
          <a:p>
            <a:pPr algn="ctr"/>
            <a:r>
              <a:rPr lang="en-US" sz="1600" b="1" dirty="0" err="1" smtClean="0"/>
              <a:t>BaH</a:t>
            </a:r>
            <a:endParaRPr lang="en-US" sz="1600" b="1" dirty="0" smtClean="0"/>
          </a:p>
          <a:p>
            <a:pPr algn="ctr"/>
            <a:endParaRPr lang="en-US" sz="1600" b="1" dirty="0" smtClean="0"/>
          </a:p>
          <a:p>
            <a:pPr algn="ctr"/>
            <a:endParaRPr lang="en-US" sz="1350" dirty="0">
              <a:solidFill>
                <a:srgbClr val="FF0000"/>
              </a:solidFill>
            </a:endParaRPr>
          </a:p>
        </p:txBody>
      </p:sp>
      <p:sp>
        <p:nvSpPr>
          <p:cNvPr id="13" name="TextBox 12"/>
          <p:cNvSpPr txBox="1"/>
          <p:nvPr/>
        </p:nvSpPr>
        <p:spPr>
          <a:xfrm>
            <a:off x="5494191" y="5288723"/>
            <a:ext cx="4371990" cy="830997"/>
          </a:xfrm>
          <a:prstGeom prst="rect">
            <a:avLst/>
          </a:prstGeom>
          <a:noFill/>
        </p:spPr>
        <p:txBody>
          <a:bodyPr wrap="square" rtlCol="0">
            <a:spAutoFit/>
          </a:bodyPr>
          <a:lstStyle/>
          <a:p>
            <a:r>
              <a:rPr lang="en-US" sz="1600" b="1" u="sng" dirty="0">
                <a:solidFill>
                  <a:prstClr val="black"/>
                </a:solidFill>
              </a:rPr>
              <a:t>Assembly from laser cooled </a:t>
            </a:r>
            <a:r>
              <a:rPr lang="en-US" sz="1600" b="1" u="sng" dirty="0" smtClean="0">
                <a:solidFill>
                  <a:prstClr val="black"/>
                </a:solidFill>
              </a:rPr>
              <a:t>atoms:</a:t>
            </a:r>
            <a:endParaRPr lang="en-US" sz="1600" b="1" u="sng" dirty="0">
              <a:solidFill>
                <a:prstClr val="black"/>
              </a:solidFill>
            </a:endParaRPr>
          </a:p>
          <a:p>
            <a:r>
              <a:rPr lang="en-US" sz="1600" b="1" dirty="0" err="1">
                <a:solidFill>
                  <a:prstClr val="black"/>
                </a:solidFill>
              </a:rPr>
              <a:t>KRb</a:t>
            </a:r>
            <a:r>
              <a:rPr lang="en-US" sz="1600" b="1" dirty="0">
                <a:solidFill>
                  <a:prstClr val="black"/>
                </a:solidFill>
              </a:rPr>
              <a:t>, Cs</a:t>
            </a:r>
            <a:r>
              <a:rPr lang="en-US" sz="1600" b="1" baseline="-25000" dirty="0">
                <a:solidFill>
                  <a:prstClr val="black"/>
                </a:solidFill>
              </a:rPr>
              <a:t>2</a:t>
            </a:r>
            <a:r>
              <a:rPr lang="en-US" sz="1600" b="1" dirty="0">
                <a:solidFill>
                  <a:prstClr val="black"/>
                </a:solidFill>
              </a:rPr>
              <a:t>, </a:t>
            </a:r>
            <a:r>
              <a:rPr lang="en-US" sz="1600" b="1" dirty="0" err="1">
                <a:solidFill>
                  <a:prstClr val="black"/>
                </a:solidFill>
              </a:rPr>
              <a:t>NaK</a:t>
            </a:r>
            <a:r>
              <a:rPr lang="en-US" sz="1600" b="1" dirty="0">
                <a:solidFill>
                  <a:prstClr val="black"/>
                </a:solidFill>
              </a:rPr>
              <a:t>, </a:t>
            </a:r>
            <a:r>
              <a:rPr lang="en-US" sz="1600" b="1" dirty="0" err="1">
                <a:solidFill>
                  <a:prstClr val="black"/>
                </a:solidFill>
              </a:rPr>
              <a:t>NaLi</a:t>
            </a:r>
            <a:r>
              <a:rPr lang="en-US" sz="1600" b="1" dirty="0" smtClean="0">
                <a:solidFill>
                  <a:prstClr val="black"/>
                </a:solidFill>
              </a:rPr>
              <a:t>, (</a:t>
            </a:r>
            <a:r>
              <a:rPr lang="en-US" sz="1600" b="1" dirty="0" err="1" smtClean="0">
                <a:solidFill>
                  <a:prstClr val="black"/>
                </a:solidFill>
              </a:rPr>
              <a:t>Feshbach</a:t>
            </a:r>
            <a:r>
              <a:rPr lang="en-US" sz="1600" b="1" dirty="0" smtClean="0">
                <a:solidFill>
                  <a:prstClr val="black"/>
                </a:solidFill>
              </a:rPr>
              <a:t>)</a:t>
            </a:r>
          </a:p>
          <a:p>
            <a:r>
              <a:rPr lang="en-US" sz="1600" b="1" dirty="0" smtClean="0">
                <a:solidFill>
                  <a:prstClr val="black"/>
                </a:solidFill>
              </a:rPr>
              <a:t>Sr</a:t>
            </a:r>
            <a:r>
              <a:rPr lang="en-US" sz="1600" b="1" baseline="-25000" dirty="0" smtClean="0">
                <a:solidFill>
                  <a:prstClr val="black"/>
                </a:solidFill>
              </a:rPr>
              <a:t>2</a:t>
            </a:r>
            <a:r>
              <a:rPr lang="mr-IN" sz="1600" b="1" dirty="0" smtClean="0">
                <a:solidFill>
                  <a:prstClr val="black"/>
                </a:solidFill>
              </a:rPr>
              <a:t>…</a:t>
            </a:r>
            <a:r>
              <a:rPr lang="en-US" sz="1600" b="1" dirty="0" smtClean="0">
                <a:solidFill>
                  <a:prstClr val="black"/>
                </a:solidFill>
              </a:rPr>
              <a:t> (photo-association)</a:t>
            </a:r>
            <a:endParaRPr lang="en-US" sz="1600" b="1" dirty="0">
              <a:solidFill>
                <a:prstClr val="black"/>
              </a:solidFill>
            </a:endParaRPr>
          </a:p>
        </p:txBody>
      </p:sp>
    </p:spTree>
    <p:extLst>
      <p:ext uri="{BB962C8B-B14F-4D97-AF65-F5344CB8AC3E}">
        <p14:creationId xmlns:p14="http://schemas.microsoft.com/office/powerpoint/2010/main" val="1984368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9382" y="1585991"/>
            <a:ext cx="2917345" cy="3713598"/>
          </a:xfrm>
          <a:prstGeom prst="rect">
            <a:avLst/>
          </a:prstGeom>
        </p:spPr>
      </p:pic>
      <p:cxnSp>
        <p:nvCxnSpPr>
          <p:cNvPr id="6" name="Straight Arrow Connector 5"/>
          <p:cNvCxnSpPr/>
          <p:nvPr/>
        </p:nvCxnSpPr>
        <p:spPr>
          <a:xfrm>
            <a:off x="1351758" y="3372719"/>
            <a:ext cx="124788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6938683" y="3372719"/>
            <a:ext cx="124788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623376" y="597761"/>
            <a:ext cx="0" cy="8516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90003" y="890177"/>
            <a:ext cx="1490857" cy="369332"/>
          </a:xfrm>
          <a:prstGeom prst="rect">
            <a:avLst/>
          </a:prstGeom>
          <a:noFill/>
        </p:spPr>
        <p:txBody>
          <a:bodyPr wrap="none" rtlCol="0">
            <a:spAutoFit/>
          </a:bodyPr>
          <a:lstStyle/>
          <a:p>
            <a:r>
              <a:rPr lang="en-US" dirty="0" smtClean="0"/>
              <a:t>4K </a:t>
            </a:r>
            <a:r>
              <a:rPr lang="en-US" dirty="0" err="1" smtClean="0"/>
              <a:t>Cryocooler</a:t>
            </a:r>
            <a:endParaRPr lang="en-US" dirty="0"/>
          </a:p>
        </p:txBody>
      </p:sp>
      <p:sp>
        <p:nvSpPr>
          <p:cNvPr id="12" name="TextBox 11"/>
          <p:cNvSpPr txBox="1"/>
          <p:nvPr/>
        </p:nvSpPr>
        <p:spPr>
          <a:xfrm>
            <a:off x="813235" y="2858333"/>
            <a:ext cx="2324932" cy="369332"/>
          </a:xfrm>
          <a:prstGeom prst="rect">
            <a:avLst/>
          </a:prstGeom>
          <a:noFill/>
        </p:spPr>
        <p:txBody>
          <a:bodyPr wrap="none" rtlCol="0">
            <a:spAutoFit/>
          </a:bodyPr>
          <a:lstStyle/>
          <a:p>
            <a:r>
              <a:rPr lang="en-US" smtClean="0"/>
              <a:t>Decelerated molecules</a:t>
            </a:r>
            <a:endParaRPr lang="en-US"/>
          </a:p>
        </p:txBody>
      </p:sp>
      <p:sp>
        <p:nvSpPr>
          <p:cNvPr id="8" name="TextBox 7"/>
          <p:cNvSpPr txBox="1"/>
          <p:nvPr/>
        </p:nvSpPr>
        <p:spPr>
          <a:xfrm>
            <a:off x="6760419" y="2827773"/>
            <a:ext cx="1604414" cy="369332"/>
          </a:xfrm>
          <a:prstGeom prst="rect">
            <a:avLst/>
          </a:prstGeom>
          <a:noFill/>
        </p:spPr>
        <p:txBody>
          <a:bodyPr wrap="none" rtlCol="0">
            <a:spAutoFit/>
          </a:bodyPr>
          <a:lstStyle/>
          <a:p>
            <a:r>
              <a:rPr lang="en-US" smtClean="0"/>
              <a:t>Detection laser</a:t>
            </a:r>
            <a:endParaRPr lang="en-US"/>
          </a:p>
        </p:txBody>
      </p:sp>
      <p:cxnSp>
        <p:nvCxnSpPr>
          <p:cNvPr id="10" name="Straight Arrow Connector 9"/>
          <p:cNvCxnSpPr/>
          <p:nvPr/>
        </p:nvCxnSpPr>
        <p:spPr>
          <a:xfrm>
            <a:off x="4604827" y="5384914"/>
            <a:ext cx="0" cy="8516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883210" y="5626072"/>
            <a:ext cx="1363002" cy="369332"/>
          </a:xfrm>
          <a:prstGeom prst="rect">
            <a:avLst/>
          </a:prstGeom>
          <a:noFill/>
        </p:spPr>
        <p:txBody>
          <a:bodyPr wrap="none" rtlCol="0">
            <a:spAutoFit/>
          </a:bodyPr>
          <a:lstStyle/>
          <a:p>
            <a:r>
              <a:rPr lang="en-US" b="1" u="sng" dirty="0" smtClean="0"/>
              <a:t>PhD student</a:t>
            </a:r>
            <a:endParaRPr lang="en-US" b="1" u="sng" dirty="0"/>
          </a:p>
        </p:txBody>
      </p:sp>
      <p:pic>
        <p:nvPicPr>
          <p:cNvPr id="8196" name="Picture 4" descr="https://lh3.googleusercontent.com/ckCDc6Fto4ARP5pL-fa9JIZi-Mxib_qycd8P1P8rPsZ4p99_0Ra-7LmRuCiukFqOCHUvUNbEHPUNG6p_fu8peRO549169INUJus3vwGz-cnVjX7C5ttId8gAQVt12FTPmAsPqeNJavWKMfIwYq1o9ajQnbRxdBca4_357gMu4xSnX2_WeXe9i5cWsjqtOmhSvsTlM8rr_qUbNhQVrxqMkow4Vsh8P_81u2SsPbiawM_1nYG2Aj_q2MCqaj-wltWQueEsf-WzMWGFQ5s6PEzjKa1G6K0gmsiUVE9ZGa5dovj-ZJasCadWe45zd9i7aFnSfqDSPFVJRTqVoRuX_qESZdabePm3cCj2sCE8lLz2s42t80eRAGUJzVETY32MdyBu5WYPRz9YIORnmsKGmwN9wrJeWBvQ1sgXjOxGV-WR05RZIjBZhbCk8FByZ5MT_r_vGGJBcppJW5OCZSny2XevrUYiX3uxJvsl0Fh1MWZ5q0Us13zbCABEQESt4ggsB5feRZdDnhxquPZlCwxitMlR6MHMal8jnPZkd-aXzM1s-7sYXUUObpocQ3QBC3_3nIuj3wW7aRMZz8VLob013NR6rkvG1kjt0B9eMISOZp3xzFRzvZnTg3XnAf4O5rk_-wCgTZp68kbZIxC4DIqvkT666GgPlw=w1186-h1580-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2362" y="16668"/>
            <a:ext cx="1694827" cy="2259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6140" y="4083310"/>
            <a:ext cx="1699585" cy="2699831"/>
          </a:xfrm>
          <a:prstGeom prst="rect">
            <a:avLst/>
          </a:prstGeom>
        </p:spPr>
      </p:pic>
      <p:sp>
        <p:nvSpPr>
          <p:cNvPr id="16" name="TextBox 15"/>
          <p:cNvSpPr txBox="1"/>
          <p:nvPr/>
        </p:nvSpPr>
        <p:spPr>
          <a:xfrm>
            <a:off x="8112824" y="654253"/>
            <a:ext cx="689612" cy="369332"/>
          </a:xfrm>
          <a:prstGeom prst="rect">
            <a:avLst/>
          </a:prstGeom>
          <a:noFill/>
        </p:spPr>
        <p:txBody>
          <a:bodyPr wrap="none" rtlCol="0">
            <a:spAutoFit/>
          </a:bodyPr>
          <a:lstStyle/>
          <a:p>
            <a:r>
              <a:rPr lang="en-US" b="1" u="sng" dirty="0" smtClean="0"/>
              <a:t>Ninja</a:t>
            </a:r>
            <a:endParaRPr lang="en-US" b="1" u="sng" dirty="0"/>
          </a:p>
        </p:txBody>
      </p:sp>
      <p:pic>
        <p:nvPicPr>
          <p:cNvPr id="11266" name="Picture 2" descr="https://lh3.googleusercontent.com/Dh7iFKi-xWJchAwkIkIUcK2tWezX6PihV9TUG_iVjEmKeQfFO26I7xcC0F9BqnxRpsgYlnGdmQlTNsmqkn0KtmneXuePba9j3JHeu4vv0IAMQrm70IZ_SnHfbOgD9LSEC9LT2JIjSPf0wbt-Ca7nvtdi5V8relGihmJwGDhwkv99D3Gx81taVQKRZXzQIQEX0IDjY4FWO0NBhLIYovmfwRtv9QWPIogmUNK3IwMd6obyFIhm5V56emJfuLJSGo9vedezEFPHrDCL_8I7_C-2FgSe71TOkeY65tNQzVzSU7O0zYkol_mata1Me9g3_z4Gg0d6GUuFtKn17a27ATYdpF9eBDYgJabpyjhZ0MkzY8qFtGkdSvzdxlfMNMyCYnlz13S0rImR2zZrRyN8A-thYXyVqXRA04HTqP32vpJR1ESqzQ-Z-d31yNbBmbKYds3C7MvcH6qduRQnMXh3rz3Jls6HbPIZpBtzX5krI1ubV0az6GVwxWDrfUCfIIGC3W2evKKpDDXbZgF_HLfukYSDprx2Xvd95owMjn1NPiVA4ND7ou4N23fHOiF14LkjqqUWR4QGfBVVZSPRepHID87YG3BRIy7dUR9BF6E04frCWbAYKfkh3BdSfNzWEc_5WQrJZZIfpvC5e_9y_m34npvPGrtxaM5draNZ=w1186-h1580-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8182" y="-18405"/>
            <a:ext cx="1715793" cy="228772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1050" y="777220"/>
            <a:ext cx="1201419" cy="369332"/>
          </a:xfrm>
          <a:prstGeom prst="rect">
            <a:avLst/>
          </a:prstGeom>
          <a:noFill/>
        </p:spPr>
        <p:txBody>
          <a:bodyPr wrap="none" rtlCol="0">
            <a:spAutoFit/>
          </a:bodyPr>
          <a:lstStyle/>
          <a:p>
            <a:r>
              <a:rPr lang="en-US" b="1" u="sng" dirty="0" smtClean="0"/>
              <a:t>Supervisor</a:t>
            </a:r>
            <a:endParaRPr lang="en-US" b="1" u="sng" dirty="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85372" y="4488759"/>
            <a:ext cx="2467684" cy="1850763"/>
          </a:xfrm>
          <a:prstGeom prst="rect">
            <a:avLst/>
          </a:prstGeom>
        </p:spPr>
      </p:pic>
      <p:pic>
        <p:nvPicPr>
          <p:cNvPr id="20" name="Picture 19">
            <a:extLst>
              <a:ext uri="{FF2B5EF4-FFF2-40B4-BE49-F238E27FC236}">
                <a16:creationId xmlns:a16="http://schemas.microsoft.com/office/drawing/2014/main" xmlns="" id="{87E77041-78C4-D343-9E76-4D645A10C628}"/>
              </a:ext>
            </a:extLst>
          </p:cNvPr>
          <p:cNvPicPr>
            <a:picLocks noChangeAspect="1"/>
          </p:cNvPicPr>
          <p:nvPr/>
        </p:nvPicPr>
        <p:blipFill>
          <a:blip r:embed="rId7"/>
          <a:stretch>
            <a:fillRect/>
          </a:stretch>
        </p:blipFill>
        <p:spPr>
          <a:xfrm>
            <a:off x="6246212" y="218420"/>
            <a:ext cx="1816100" cy="1117600"/>
          </a:xfrm>
          <a:prstGeom prst="rect">
            <a:avLst/>
          </a:prstGeom>
        </p:spPr>
      </p:pic>
      <p:pic>
        <p:nvPicPr>
          <p:cNvPr id="21" name="Picture 20">
            <a:extLst>
              <a:ext uri="{FF2B5EF4-FFF2-40B4-BE49-F238E27FC236}">
                <a16:creationId xmlns:a16="http://schemas.microsoft.com/office/drawing/2014/main" xmlns="" id="{DB6102BB-6EB8-5146-894E-96021AB8C808}"/>
              </a:ext>
            </a:extLst>
          </p:cNvPr>
          <p:cNvPicPr>
            <a:picLocks noChangeAspect="1"/>
          </p:cNvPicPr>
          <p:nvPr/>
        </p:nvPicPr>
        <p:blipFill>
          <a:blip r:embed="rId8"/>
          <a:stretch>
            <a:fillRect/>
          </a:stretch>
        </p:blipFill>
        <p:spPr>
          <a:xfrm>
            <a:off x="6866036" y="1423256"/>
            <a:ext cx="576451" cy="586837"/>
          </a:xfrm>
          <a:prstGeom prst="rect">
            <a:avLst/>
          </a:prstGeom>
        </p:spPr>
      </p:pic>
      <p:pic>
        <p:nvPicPr>
          <p:cNvPr id="2" name="Picture 1"/>
          <p:cNvPicPr>
            <a:picLocks noChangeAspect="1"/>
          </p:cNvPicPr>
          <p:nvPr/>
        </p:nvPicPr>
        <p:blipFill rotWithShape="1">
          <a:blip r:embed="rId9"/>
          <a:srcRect r="4467" b="12525"/>
          <a:stretch/>
        </p:blipFill>
        <p:spPr>
          <a:xfrm>
            <a:off x="97935" y="4644567"/>
            <a:ext cx="3101931" cy="2163487"/>
          </a:xfrm>
          <a:prstGeom prst="rect">
            <a:avLst/>
          </a:prstGeom>
        </p:spPr>
      </p:pic>
      <p:cxnSp>
        <p:nvCxnSpPr>
          <p:cNvPr id="17" name="Straight Arrow Connector 16"/>
          <p:cNvCxnSpPr/>
          <p:nvPr/>
        </p:nvCxnSpPr>
        <p:spPr>
          <a:xfrm flipV="1">
            <a:off x="1517290" y="3318294"/>
            <a:ext cx="3087537" cy="2297475"/>
          </a:xfrm>
          <a:prstGeom prst="straightConnector1">
            <a:avLst/>
          </a:prstGeom>
          <a:ln w="28575">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032570" y="3956021"/>
            <a:ext cx="1246239" cy="369332"/>
          </a:xfrm>
          <a:prstGeom prst="rect">
            <a:avLst/>
          </a:prstGeom>
          <a:noFill/>
        </p:spPr>
        <p:txBody>
          <a:bodyPr wrap="none" rtlCol="0">
            <a:spAutoFit/>
          </a:bodyPr>
          <a:lstStyle/>
          <a:p>
            <a:r>
              <a:rPr lang="en-US" smtClean="0">
                <a:solidFill>
                  <a:srgbClr val="FF0000"/>
                </a:solidFill>
              </a:rPr>
              <a:t>Trap center</a:t>
            </a:r>
            <a:endParaRPr lang="en-US">
              <a:solidFill>
                <a:srgbClr val="FF0000"/>
              </a:solidFill>
            </a:endParaRPr>
          </a:p>
        </p:txBody>
      </p:sp>
    </p:spTree>
    <p:extLst>
      <p:ext uri="{BB962C8B-B14F-4D97-AF65-F5344CB8AC3E}">
        <p14:creationId xmlns:p14="http://schemas.microsoft.com/office/powerpoint/2010/main" val="388715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8"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Results</a:t>
            </a:r>
            <a:endParaRPr lang="en-US" b="1" dirty="0"/>
          </a:p>
        </p:txBody>
      </p:sp>
      <p:pic>
        <p:nvPicPr>
          <p:cNvPr id="5" name="Picture 4"/>
          <p:cNvPicPr>
            <a:picLocks noChangeAspect="1"/>
          </p:cNvPicPr>
          <p:nvPr/>
        </p:nvPicPr>
        <p:blipFill rotWithShape="1">
          <a:blip r:embed="rId2"/>
          <a:srcRect l="5200" r="8197" b="8772"/>
          <a:stretch/>
        </p:blipFill>
        <p:spPr>
          <a:xfrm>
            <a:off x="5015312" y="2158018"/>
            <a:ext cx="4025661" cy="3173251"/>
          </a:xfrm>
          <a:prstGeom prst="rect">
            <a:avLst/>
          </a:prstGeom>
        </p:spPr>
      </p:pic>
      <p:sp>
        <p:nvSpPr>
          <p:cNvPr id="6" name="TextBox 5"/>
          <p:cNvSpPr txBox="1"/>
          <p:nvPr/>
        </p:nvSpPr>
        <p:spPr>
          <a:xfrm>
            <a:off x="2498996" y="6194948"/>
            <a:ext cx="4263026" cy="369332"/>
          </a:xfrm>
          <a:prstGeom prst="rect">
            <a:avLst/>
          </a:prstGeom>
          <a:noFill/>
        </p:spPr>
        <p:txBody>
          <a:bodyPr wrap="none" rtlCol="0">
            <a:spAutoFit/>
          </a:bodyPr>
          <a:lstStyle/>
          <a:p>
            <a:r>
              <a:rPr lang="en-US" b="1" dirty="0" smtClean="0">
                <a:solidFill>
                  <a:srgbClr val="FF0000"/>
                </a:solidFill>
              </a:rPr>
              <a:t>Significant amount of O</a:t>
            </a:r>
            <a:r>
              <a:rPr lang="en-US" b="1" baseline="-25000" dirty="0" smtClean="0">
                <a:solidFill>
                  <a:srgbClr val="FF0000"/>
                </a:solidFill>
              </a:rPr>
              <a:t>2</a:t>
            </a:r>
            <a:r>
              <a:rPr lang="en-US" b="1" dirty="0" smtClean="0">
                <a:solidFill>
                  <a:srgbClr val="FF0000"/>
                </a:solidFill>
              </a:rPr>
              <a:t> trapped for &gt;90s!</a:t>
            </a:r>
            <a:endParaRPr lang="en-US" b="1" dirty="0">
              <a:solidFill>
                <a:srgbClr val="FF0000"/>
              </a:solidFill>
            </a:endParaRPr>
          </a:p>
        </p:txBody>
      </p:sp>
      <p:sp>
        <p:nvSpPr>
          <p:cNvPr id="3" name="TextBox 2"/>
          <p:cNvSpPr txBox="1"/>
          <p:nvPr/>
        </p:nvSpPr>
        <p:spPr>
          <a:xfrm>
            <a:off x="5490239" y="2474259"/>
            <a:ext cx="683200" cy="369332"/>
          </a:xfrm>
          <a:prstGeom prst="rect">
            <a:avLst/>
          </a:prstGeom>
          <a:noFill/>
        </p:spPr>
        <p:txBody>
          <a:bodyPr wrap="none" rtlCol="0">
            <a:spAutoFit/>
          </a:bodyPr>
          <a:lstStyle/>
          <a:p>
            <a:r>
              <a:rPr lang="en-US" dirty="0" smtClean="0"/>
              <a:t>0.01s</a:t>
            </a:r>
            <a:endParaRPr lang="en-US" dirty="0"/>
          </a:p>
        </p:txBody>
      </p:sp>
      <p:sp>
        <p:nvSpPr>
          <p:cNvPr id="7" name="TextBox 6"/>
          <p:cNvSpPr txBox="1"/>
          <p:nvPr/>
        </p:nvSpPr>
        <p:spPr>
          <a:xfrm>
            <a:off x="6466344" y="2474259"/>
            <a:ext cx="391454" cy="369332"/>
          </a:xfrm>
          <a:prstGeom prst="rect">
            <a:avLst/>
          </a:prstGeom>
          <a:noFill/>
        </p:spPr>
        <p:txBody>
          <a:bodyPr wrap="none" rtlCol="0">
            <a:spAutoFit/>
          </a:bodyPr>
          <a:lstStyle/>
          <a:p>
            <a:r>
              <a:rPr lang="en-US" dirty="0"/>
              <a:t>1</a:t>
            </a:r>
            <a:r>
              <a:rPr lang="en-US" dirty="0" smtClean="0"/>
              <a:t>s</a:t>
            </a:r>
            <a:endParaRPr lang="en-US" dirty="0"/>
          </a:p>
        </p:txBody>
      </p:sp>
      <p:sp>
        <p:nvSpPr>
          <p:cNvPr id="8" name="TextBox 7"/>
          <p:cNvSpPr txBox="1"/>
          <p:nvPr/>
        </p:nvSpPr>
        <p:spPr>
          <a:xfrm>
            <a:off x="8526435" y="2474259"/>
            <a:ext cx="391454" cy="369332"/>
          </a:xfrm>
          <a:prstGeom prst="rect">
            <a:avLst/>
          </a:prstGeom>
          <a:noFill/>
        </p:spPr>
        <p:txBody>
          <a:bodyPr wrap="none" rtlCol="0">
            <a:spAutoFit/>
          </a:bodyPr>
          <a:lstStyle/>
          <a:p>
            <a:r>
              <a:rPr lang="en-US" dirty="0" smtClean="0"/>
              <a:t>5s</a:t>
            </a:r>
            <a:endParaRPr lang="en-US" dirty="0"/>
          </a:p>
        </p:txBody>
      </p:sp>
      <p:sp>
        <p:nvSpPr>
          <p:cNvPr id="9" name="TextBox 8"/>
          <p:cNvSpPr txBox="1"/>
          <p:nvPr/>
        </p:nvSpPr>
        <p:spPr>
          <a:xfrm>
            <a:off x="7485327" y="2474259"/>
            <a:ext cx="391454" cy="369332"/>
          </a:xfrm>
          <a:prstGeom prst="rect">
            <a:avLst/>
          </a:prstGeom>
          <a:noFill/>
        </p:spPr>
        <p:txBody>
          <a:bodyPr wrap="none" rtlCol="0">
            <a:spAutoFit/>
          </a:bodyPr>
          <a:lstStyle/>
          <a:p>
            <a:r>
              <a:rPr lang="en-US" dirty="0"/>
              <a:t>3</a:t>
            </a:r>
            <a:r>
              <a:rPr lang="en-US" dirty="0" smtClean="0"/>
              <a:t>s</a:t>
            </a:r>
            <a:endParaRPr lang="en-US" dirty="0"/>
          </a:p>
        </p:txBody>
      </p:sp>
      <p:pic>
        <p:nvPicPr>
          <p:cNvPr id="10" name="Picture 9"/>
          <p:cNvPicPr/>
          <p:nvPr/>
        </p:nvPicPr>
        <p:blipFill>
          <a:blip r:embed="rId3"/>
          <a:stretch>
            <a:fillRect/>
          </a:stretch>
        </p:blipFill>
        <p:spPr>
          <a:xfrm>
            <a:off x="30161" y="1927073"/>
            <a:ext cx="5114925" cy="383603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6603" r="7683"/>
          <a:stretch/>
        </p:blipFill>
        <p:spPr>
          <a:xfrm>
            <a:off x="354747" y="2027718"/>
            <a:ext cx="4572001" cy="4000500"/>
          </a:xfrm>
          <a:prstGeom prst="rect">
            <a:avLst/>
          </a:prstGeom>
        </p:spPr>
      </p:pic>
      <p:sp>
        <p:nvSpPr>
          <p:cNvPr id="14" name="TextBox 13"/>
          <p:cNvSpPr txBox="1"/>
          <p:nvPr/>
        </p:nvSpPr>
        <p:spPr>
          <a:xfrm>
            <a:off x="1543747" y="4081402"/>
            <a:ext cx="1043876" cy="369332"/>
          </a:xfrm>
          <a:prstGeom prst="rect">
            <a:avLst/>
          </a:prstGeom>
          <a:noFill/>
          <a:ln>
            <a:solidFill>
              <a:schemeClr val="tx1"/>
            </a:solidFill>
          </a:ln>
        </p:spPr>
        <p:txBody>
          <a:bodyPr wrap="none" rtlCol="0">
            <a:spAutoFit/>
          </a:bodyPr>
          <a:lstStyle/>
          <a:p>
            <a:r>
              <a:rPr lang="en-US" b="1" dirty="0" err="1" smtClean="0"/>
              <a:t>dn</a:t>
            </a:r>
            <a:r>
              <a:rPr lang="en-US" b="1" dirty="0" smtClean="0"/>
              <a:t>/</a:t>
            </a:r>
            <a:r>
              <a:rPr lang="en-US" b="1" dirty="0" err="1" smtClean="0"/>
              <a:t>dt</a:t>
            </a:r>
            <a:r>
              <a:rPr lang="en-US" b="1" dirty="0" smtClean="0"/>
              <a:t>~-n</a:t>
            </a:r>
            <a:endParaRPr lang="en-US" b="1" baseline="30000" dirty="0"/>
          </a:p>
        </p:txBody>
      </p:sp>
      <p:pic>
        <p:nvPicPr>
          <p:cNvPr id="12" name="Picture 3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73" y="1800093"/>
            <a:ext cx="5310640" cy="3980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0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8" grpId="0"/>
      <p:bldP spid="9"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Results</a:t>
            </a:r>
            <a:endParaRPr lang="en-US" b="1" dirty="0"/>
          </a:p>
        </p:txBody>
      </p:sp>
      <p:pic>
        <p:nvPicPr>
          <p:cNvPr id="10" name="Picture 9"/>
          <p:cNvPicPr/>
          <p:nvPr/>
        </p:nvPicPr>
        <p:blipFill>
          <a:blip r:embed="rId2"/>
          <a:stretch>
            <a:fillRect/>
          </a:stretch>
        </p:blipFill>
        <p:spPr>
          <a:xfrm>
            <a:off x="184217" y="1927073"/>
            <a:ext cx="5114925" cy="3836035"/>
          </a:xfrm>
          <a:prstGeom prst="rect">
            <a:avLst/>
          </a:prstGeom>
        </p:spPr>
      </p:pic>
      <p:sp>
        <p:nvSpPr>
          <p:cNvPr id="14" name="TextBox 13"/>
          <p:cNvSpPr txBox="1"/>
          <p:nvPr/>
        </p:nvSpPr>
        <p:spPr>
          <a:xfrm>
            <a:off x="1990213" y="6172726"/>
            <a:ext cx="1122423" cy="369332"/>
          </a:xfrm>
          <a:prstGeom prst="rect">
            <a:avLst/>
          </a:prstGeom>
          <a:noFill/>
          <a:ln>
            <a:solidFill>
              <a:schemeClr val="tx1"/>
            </a:solidFill>
          </a:ln>
        </p:spPr>
        <p:txBody>
          <a:bodyPr wrap="none" rtlCol="0">
            <a:spAutoFit/>
          </a:bodyPr>
          <a:lstStyle/>
          <a:p>
            <a:r>
              <a:rPr lang="en-US" b="1" dirty="0" err="1" smtClean="0"/>
              <a:t>dn</a:t>
            </a:r>
            <a:r>
              <a:rPr lang="en-US" b="1" dirty="0" smtClean="0"/>
              <a:t>/</a:t>
            </a:r>
            <a:r>
              <a:rPr lang="en-US" b="1" dirty="0" err="1" smtClean="0"/>
              <a:t>dt</a:t>
            </a:r>
            <a:r>
              <a:rPr lang="en-US" b="1" dirty="0" smtClean="0"/>
              <a:t>~-n</a:t>
            </a:r>
            <a:r>
              <a:rPr lang="en-US" b="1" baseline="30000" dirty="0" smtClean="0"/>
              <a:t>2</a:t>
            </a:r>
            <a:endParaRPr lang="en-US" b="1" baseline="30000" dirty="0"/>
          </a:p>
        </p:txBody>
      </p:sp>
      <p:sp>
        <p:nvSpPr>
          <p:cNvPr id="18" name="TextBox 17"/>
          <p:cNvSpPr txBox="1"/>
          <p:nvPr/>
        </p:nvSpPr>
        <p:spPr>
          <a:xfrm>
            <a:off x="5274233" y="2297168"/>
            <a:ext cx="3631873" cy="101566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0000"/>
                </a:solidFill>
                <a:effectLst/>
                <a:uLnTx/>
                <a:uFillTx/>
              </a:rPr>
              <a:t>First direct observation of cold bimolecular collisions in a trap, without laser cooling</a:t>
            </a:r>
          </a:p>
        </p:txBody>
      </p:sp>
      <p:sp>
        <p:nvSpPr>
          <p:cNvPr id="19" name="TextBox 18">
            <a:extLst>
              <a:ext uri="{FF2B5EF4-FFF2-40B4-BE49-F238E27FC236}">
                <a16:creationId xmlns:a16="http://schemas.microsoft.com/office/drawing/2014/main" xmlns="" id="{1B49E7B2-8D01-C140-93BD-C28CB301BAD4}"/>
              </a:ext>
            </a:extLst>
          </p:cNvPr>
          <p:cNvSpPr txBox="1"/>
          <p:nvPr/>
        </p:nvSpPr>
        <p:spPr>
          <a:xfrm>
            <a:off x="5274233" y="4250009"/>
            <a:ext cx="3467595" cy="923330"/>
          </a:xfrm>
          <a:prstGeom prst="rect">
            <a:avLst/>
          </a:prstGeom>
          <a:noFill/>
        </p:spPr>
        <p:txBody>
          <a:bodyPr wrap="square" rtlCol="0">
            <a:spAutoFit/>
          </a:bodyPr>
          <a:lstStyle/>
          <a:p>
            <a:pPr lvl="0" algn="ctr">
              <a:defRPr/>
            </a:pPr>
            <a:r>
              <a:rPr lang="en-US" kern="0" dirty="0" err="1">
                <a:solidFill>
                  <a:prstClr val="black"/>
                </a:solidFill>
              </a:rPr>
              <a:t>Yair</a:t>
            </a:r>
            <a:r>
              <a:rPr lang="en-US" kern="0" dirty="0">
                <a:solidFill>
                  <a:prstClr val="black"/>
                </a:solidFill>
              </a:rPr>
              <a:t> </a:t>
            </a:r>
            <a:r>
              <a:rPr lang="en-US" kern="0" dirty="0" err="1">
                <a:solidFill>
                  <a:prstClr val="black"/>
                </a:solidFill>
              </a:rPr>
              <a:t>Segev</a:t>
            </a:r>
            <a:r>
              <a:rPr lang="en-US" kern="0" dirty="0">
                <a:solidFill>
                  <a:prstClr val="black"/>
                </a:solidFill>
              </a:rPr>
              <a:t>*, Martin </a:t>
            </a:r>
            <a:r>
              <a:rPr lang="en-US" kern="0" dirty="0" err="1">
                <a:solidFill>
                  <a:prstClr val="black"/>
                </a:solidFill>
              </a:rPr>
              <a:t>Pitzer</a:t>
            </a:r>
            <a:r>
              <a:rPr lang="en-US" kern="0" dirty="0">
                <a:solidFill>
                  <a:prstClr val="black"/>
                </a:solidFill>
              </a:rPr>
              <a:t>*, Michael </a:t>
            </a:r>
            <a:r>
              <a:rPr lang="en-US" kern="0" dirty="0" err="1">
                <a:solidFill>
                  <a:prstClr val="black"/>
                </a:solidFill>
              </a:rPr>
              <a:t>Karpov</a:t>
            </a:r>
            <a:r>
              <a:rPr lang="en-US" kern="0" dirty="0">
                <a:solidFill>
                  <a:prstClr val="black"/>
                </a:solidFill>
              </a:rPr>
              <a:t>* et al. </a:t>
            </a:r>
          </a:p>
          <a:p>
            <a:pPr lvl="0" algn="ctr">
              <a:defRPr/>
            </a:pPr>
            <a:r>
              <a:rPr lang="en-US" kern="0" dirty="0">
                <a:solidFill>
                  <a:prstClr val="black"/>
                </a:solidFill>
              </a:rPr>
              <a:t>Nature, 2019</a:t>
            </a:r>
          </a:p>
        </p:txBody>
      </p:sp>
    </p:spTree>
    <p:extLst>
      <p:ext uri="{BB962C8B-B14F-4D97-AF65-F5344CB8AC3E}">
        <p14:creationId xmlns:p14="http://schemas.microsoft.com/office/powerpoint/2010/main" val="155511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60000" y="1829251"/>
            <a:ext cx="5455062" cy="4091297"/>
          </a:xfrm>
          <a:prstGeom prst="rect">
            <a:avLst/>
          </a:prstGeom>
        </p:spPr>
      </p:pic>
      <p:sp>
        <p:nvSpPr>
          <p:cNvPr id="3" name="Title 1">
            <a:extLst>
              <a:ext uri="{FF2B5EF4-FFF2-40B4-BE49-F238E27FC236}">
                <a16:creationId xmlns:a16="http://schemas.microsoft.com/office/drawing/2014/main" xmlns="" id="{B200572F-4B0C-874F-B1F5-4F3CA6CAEEF8}"/>
              </a:ext>
            </a:extLst>
          </p:cNvPr>
          <p:cNvSpPr>
            <a:spLocks noGrp="1"/>
          </p:cNvSpPr>
          <p:nvPr>
            <p:ph type="title"/>
          </p:nvPr>
        </p:nvSpPr>
        <p:spPr>
          <a:xfrm>
            <a:off x="644787" y="480256"/>
            <a:ext cx="7886700" cy="994172"/>
          </a:xfrm>
        </p:spPr>
        <p:txBody>
          <a:bodyPr>
            <a:normAutofit/>
          </a:bodyPr>
          <a:lstStyle/>
          <a:p>
            <a:pPr algn="ctr"/>
            <a:r>
              <a:rPr lang="en-US" sz="4400" b="1" dirty="0"/>
              <a:t>Lithium and oxygen mixture</a:t>
            </a:r>
          </a:p>
        </p:txBody>
      </p:sp>
      <p:pic>
        <p:nvPicPr>
          <p:cNvPr id="6" name="Picture 5"/>
          <p:cNvPicPr>
            <a:picLocks noChangeAspect="1"/>
          </p:cNvPicPr>
          <p:nvPr/>
        </p:nvPicPr>
        <p:blipFill>
          <a:blip r:embed="rId3"/>
          <a:stretch>
            <a:fillRect/>
          </a:stretch>
        </p:blipFill>
        <p:spPr>
          <a:xfrm>
            <a:off x="2160000" y="1829250"/>
            <a:ext cx="5476240" cy="4107180"/>
          </a:xfrm>
          <a:prstGeom prst="rect">
            <a:avLst/>
          </a:prstGeom>
        </p:spPr>
      </p:pic>
      <p:pic>
        <p:nvPicPr>
          <p:cNvPr id="8" name="Picture 7"/>
          <p:cNvPicPr>
            <a:picLocks noChangeAspect="1"/>
          </p:cNvPicPr>
          <p:nvPr/>
        </p:nvPicPr>
        <p:blipFill>
          <a:blip r:embed="rId4"/>
          <a:stretch>
            <a:fillRect/>
          </a:stretch>
        </p:blipFill>
        <p:spPr>
          <a:xfrm>
            <a:off x="2167174" y="1829250"/>
            <a:ext cx="5476240" cy="4107180"/>
          </a:xfrm>
          <a:prstGeom prst="rect">
            <a:avLst/>
          </a:prstGeom>
        </p:spPr>
      </p:pic>
      <p:pic>
        <p:nvPicPr>
          <p:cNvPr id="5" name="Picture 4">
            <a:extLst>
              <a:ext uri="{FF2B5EF4-FFF2-40B4-BE49-F238E27FC236}">
                <a16:creationId xmlns:a16="http://schemas.microsoft.com/office/drawing/2014/main" xmlns="" id="{25CCF6C0-C29B-1445-BF80-7B6A93C36D66}"/>
              </a:ext>
            </a:extLst>
          </p:cNvPr>
          <p:cNvPicPr>
            <a:picLocks noChangeAspect="1"/>
          </p:cNvPicPr>
          <p:nvPr/>
        </p:nvPicPr>
        <p:blipFill>
          <a:blip r:embed="rId5"/>
          <a:stretch>
            <a:fillRect/>
          </a:stretch>
        </p:blipFill>
        <p:spPr>
          <a:xfrm>
            <a:off x="132856" y="1919350"/>
            <a:ext cx="2253712" cy="1170462"/>
          </a:xfrm>
          <a:prstGeom prst="rect">
            <a:avLst/>
          </a:prstGeom>
        </p:spPr>
      </p:pic>
    </p:spTree>
    <p:extLst>
      <p:ext uri="{BB962C8B-B14F-4D97-AF65-F5344CB8AC3E}">
        <p14:creationId xmlns:p14="http://schemas.microsoft.com/office/powerpoint/2010/main" val="1959528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67" y="357083"/>
            <a:ext cx="8452427" cy="1325563"/>
          </a:xfrm>
        </p:spPr>
        <p:txBody>
          <a:bodyPr/>
          <a:lstStyle/>
          <a:p>
            <a:pPr algn="ctr"/>
            <a:r>
              <a:rPr lang="en-US" b="1" dirty="0"/>
              <a:t>Masterplan for cooling </a:t>
            </a:r>
            <a:r>
              <a:rPr lang="en-US" b="1" dirty="0" smtClean="0"/>
              <a:t>(paramagnetic) molecules</a:t>
            </a:r>
            <a:endParaRPr lang="en-US" b="1" dirty="0"/>
          </a:p>
        </p:txBody>
      </p:sp>
      <p:grpSp>
        <p:nvGrpSpPr>
          <p:cNvPr id="16" name="Group 15"/>
          <p:cNvGrpSpPr/>
          <p:nvPr/>
        </p:nvGrpSpPr>
        <p:grpSpPr>
          <a:xfrm>
            <a:off x="34897" y="2772810"/>
            <a:ext cx="2074406" cy="765712"/>
            <a:chOff x="46528" y="3036680"/>
            <a:chExt cx="2765875" cy="1020949"/>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1639" t="15238" r="20247" b="16313"/>
            <a:stretch/>
          </p:blipFill>
          <p:spPr>
            <a:xfrm flipV="1">
              <a:off x="46528" y="3036683"/>
              <a:ext cx="1691195" cy="1020946"/>
            </a:xfrm>
            <a:prstGeom prst="rect">
              <a:avLst/>
            </a:prstGeom>
          </p:spPr>
        </p:pic>
        <p:sp>
          <p:nvSpPr>
            <p:cNvPr id="5" name="Flowchart: Merge 4"/>
            <p:cNvSpPr/>
            <p:nvPr/>
          </p:nvSpPr>
          <p:spPr>
            <a:xfrm rot="5400000">
              <a:off x="1567758" y="2806191"/>
              <a:ext cx="1014155" cy="1475134"/>
            </a:xfrm>
            <a:prstGeom prst="flowChartMerge">
              <a:avLst/>
            </a:prstGeom>
            <a:solidFill>
              <a:schemeClr val="accent2"/>
            </a:solid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sz="1013" b="1" dirty="0">
                <a:ln w="11430"/>
                <a:gradFill>
                  <a:gsLst>
                    <a:gs pos="0">
                      <a:srgbClr val="ED7D31">
                        <a:tint val="70000"/>
                        <a:satMod val="245000"/>
                      </a:srgbClr>
                    </a:gs>
                    <a:gs pos="75000">
                      <a:srgbClr val="ED7D31">
                        <a:tint val="90000"/>
                        <a:shade val="60000"/>
                        <a:satMod val="240000"/>
                      </a:srgbClr>
                    </a:gs>
                    <a:gs pos="100000">
                      <a:srgbClr val="ED7D31">
                        <a:tint val="100000"/>
                        <a:shade val="50000"/>
                        <a:satMod val="240000"/>
                      </a:srgbClr>
                    </a:gs>
                  </a:gsLst>
                  <a:lin ang="5400000"/>
                </a:gradFill>
                <a:effectLst>
                  <a:outerShdw blurRad="50800" dist="39000" dir="5460000" algn="tl">
                    <a:srgbClr val="000000">
                      <a:alpha val="38000"/>
                    </a:srgbClr>
                  </a:outerShdw>
                </a:effectLst>
              </a:endParaRPr>
            </a:p>
          </p:txBody>
        </p:sp>
      </p:gr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624873" y="2496222"/>
            <a:ext cx="3420041" cy="1094208"/>
          </a:xfrm>
          <a:prstGeom prst="rect">
            <a:avLst/>
          </a:prstGeom>
        </p:spPr>
      </p:pic>
      <p:sp>
        <p:nvSpPr>
          <p:cNvPr id="8" name="TextBox 7"/>
          <p:cNvSpPr txBox="1"/>
          <p:nvPr/>
        </p:nvSpPr>
        <p:spPr>
          <a:xfrm>
            <a:off x="60560" y="3835016"/>
            <a:ext cx="2196390" cy="300082"/>
          </a:xfrm>
          <a:prstGeom prst="rect">
            <a:avLst/>
          </a:prstGeom>
          <a:noFill/>
        </p:spPr>
        <p:txBody>
          <a:bodyPr wrap="square" rtlCol="0">
            <a:spAutoFit/>
          </a:bodyPr>
          <a:lstStyle/>
          <a:p>
            <a:pPr algn="ctr"/>
            <a:r>
              <a:rPr lang="en-US" sz="1350" dirty="0">
                <a:solidFill>
                  <a:srgbClr val="2501BF"/>
                </a:solidFill>
              </a:rPr>
              <a:t>Expansion cooling</a:t>
            </a:r>
          </a:p>
        </p:txBody>
      </p:sp>
      <p:sp>
        <p:nvSpPr>
          <p:cNvPr id="9" name="TextBox 8"/>
          <p:cNvSpPr txBox="1"/>
          <p:nvPr/>
        </p:nvSpPr>
        <p:spPr>
          <a:xfrm>
            <a:off x="2896966" y="3835017"/>
            <a:ext cx="3078290" cy="323165"/>
          </a:xfrm>
          <a:prstGeom prst="rect">
            <a:avLst/>
          </a:prstGeom>
          <a:noFill/>
        </p:spPr>
        <p:txBody>
          <a:bodyPr wrap="square" rtlCol="0">
            <a:spAutoFit/>
          </a:bodyPr>
          <a:lstStyle/>
          <a:p>
            <a:pPr algn="ctr"/>
            <a:r>
              <a:rPr lang="en-US" sz="1500" dirty="0">
                <a:solidFill>
                  <a:srgbClr val="C00000"/>
                </a:solidFill>
              </a:rPr>
              <a:t>Magnetic slowing</a:t>
            </a:r>
          </a:p>
        </p:txBody>
      </p:sp>
      <p:sp>
        <p:nvSpPr>
          <p:cNvPr id="10" name="TextBox 9"/>
          <p:cNvSpPr txBox="1"/>
          <p:nvPr/>
        </p:nvSpPr>
        <p:spPr>
          <a:xfrm>
            <a:off x="6451593" y="3826691"/>
            <a:ext cx="2629484" cy="323165"/>
          </a:xfrm>
          <a:prstGeom prst="rect">
            <a:avLst/>
          </a:prstGeom>
          <a:noFill/>
        </p:spPr>
        <p:txBody>
          <a:bodyPr wrap="square" rtlCol="0">
            <a:spAutoFit/>
          </a:bodyPr>
          <a:lstStyle/>
          <a:p>
            <a:pPr algn="ctr"/>
            <a:r>
              <a:rPr lang="en-US" sz="1500" smtClean="0">
                <a:solidFill>
                  <a:srgbClr val="006600"/>
                </a:solidFill>
              </a:rPr>
              <a:t>Evaporation</a:t>
            </a:r>
            <a:endParaRPr lang="en-US" sz="1500" dirty="0">
              <a:solidFill>
                <a:srgbClr val="006600"/>
              </a:solidFill>
            </a:endParaRPr>
          </a:p>
        </p:txBody>
      </p:sp>
      <p:pic>
        <p:nvPicPr>
          <p:cNvPr id="11" name="Picture 10"/>
          <p:cNvPicPr>
            <a:picLocks noChangeAspect="1"/>
          </p:cNvPicPr>
          <p:nvPr/>
        </p:nvPicPr>
        <p:blipFill>
          <a:blip r:embed="rId4"/>
          <a:stretch>
            <a:fillRect/>
          </a:stretch>
        </p:blipFill>
        <p:spPr>
          <a:xfrm>
            <a:off x="6560485" y="2692807"/>
            <a:ext cx="2548619" cy="777239"/>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19976" t="20457" r="14410" b="33234"/>
          <a:stretch/>
        </p:blipFill>
        <p:spPr>
          <a:xfrm>
            <a:off x="133207" y="4654933"/>
            <a:ext cx="1836724" cy="1012736"/>
          </a:xfrm>
          <a:prstGeom prst="rect">
            <a:avLst/>
          </a:prstGeom>
        </p:spPr>
      </p:pic>
      <p:pic>
        <p:nvPicPr>
          <p:cNvPr id="20" name="Picture 2" descr="C:\Users\Administrator\Dropbox\MY STUFF\WIS\20151129_140231_fli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8951" y="4600912"/>
            <a:ext cx="2506487" cy="11270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31179" r="28025"/>
          <a:stretch/>
        </p:blipFill>
        <p:spPr>
          <a:xfrm rot="5400000">
            <a:off x="7176863" y="4077581"/>
            <a:ext cx="1178944" cy="2167441"/>
          </a:xfrm>
          <a:prstGeom prst="rect">
            <a:avLst/>
          </a:prstGeom>
        </p:spPr>
      </p:pic>
    </p:spTree>
    <p:extLst>
      <p:ext uri="{BB962C8B-B14F-4D97-AF65-F5344CB8AC3E}">
        <p14:creationId xmlns:p14="http://schemas.microsoft.com/office/powerpoint/2010/main" val="16394109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Evaporative cooling in a magnetic trap</a:t>
            </a:r>
            <a:endParaRPr lang="en-US" b="1" dirty="0"/>
          </a:p>
        </p:txBody>
      </p:sp>
      <p:pic>
        <p:nvPicPr>
          <p:cNvPr id="11" name="Picture 10"/>
          <p:cNvPicPr>
            <a:picLocks noChangeAspect="1"/>
          </p:cNvPicPr>
          <p:nvPr/>
        </p:nvPicPr>
        <p:blipFill>
          <a:blip r:embed="rId2"/>
          <a:stretch>
            <a:fillRect/>
          </a:stretch>
        </p:blipFill>
        <p:spPr>
          <a:xfrm>
            <a:off x="1528304" y="1771987"/>
            <a:ext cx="6369351" cy="1942428"/>
          </a:xfrm>
          <a:prstGeom prst="rect">
            <a:avLst/>
          </a:prstGeom>
        </p:spPr>
      </p:pic>
      <p:pic>
        <p:nvPicPr>
          <p:cNvPr id="4" name="Picture 3"/>
          <p:cNvPicPr>
            <a:picLocks noChangeAspect="1"/>
          </p:cNvPicPr>
          <p:nvPr/>
        </p:nvPicPr>
        <p:blipFill rotWithShape="1">
          <a:blip r:embed="rId3"/>
          <a:srcRect l="12118" t="8498" r="10965" b="9861"/>
          <a:stretch/>
        </p:blipFill>
        <p:spPr>
          <a:xfrm>
            <a:off x="1645921" y="3848501"/>
            <a:ext cx="1646809" cy="1982958"/>
          </a:xfrm>
          <a:prstGeom prst="rect">
            <a:avLst/>
          </a:prstGeom>
        </p:spPr>
      </p:pic>
      <p:pic>
        <p:nvPicPr>
          <p:cNvPr id="14" name="Picture 13"/>
          <p:cNvPicPr>
            <a:picLocks noChangeAspect="1"/>
          </p:cNvPicPr>
          <p:nvPr/>
        </p:nvPicPr>
        <p:blipFill rotWithShape="1">
          <a:blip r:embed="rId3"/>
          <a:srcRect l="12118" t="8498" r="10965" b="9861"/>
          <a:stretch/>
        </p:blipFill>
        <p:spPr>
          <a:xfrm>
            <a:off x="3985709" y="4561241"/>
            <a:ext cx="1646809" cy="1270217"/>
          </a:xfrm>
          <a:prstGeom prst="rect">
            <a:avLst/>
          </a:prstGeom>
        </p:spPr>
      </p:pic>
      <p:pic>
        <p:nvPicPr>
          <p:cNvPr id="16" name="Picture 15"/>
          <p:cNvPicPr>
            <a:picLocks noChangeAspect="1"/>
          </p:cNvPicPr>
          <p:nvPr/>
        </p:nvPicPr>
        <p:blipFill rotWithShape="1">
          <a:blip r:embed="rId3"/>
          <a:srcRect l="12118" t="8498" r="10965" b="9861"/>
          <a:stretch/>
        </p:blipFill>
        <p:spPr>
          <a:xfrm>
            <a:off x="6142619" y="5039957"/>
            <a:ext cx="1646809" cy="791501"/>
          </a:xfrm>
          <a:prstGeom prst="rect">
            <a:avLst/>
          </a:prstGeom>
        </p:spPr>
      </p:pic>
      <p:sp>
        <p:nvSpPr>
          <p:cNvPr id="5" name="Rectangle 4"/>
          <p:cNvSpPr/>
          <p:nvPr/>
        </p:nvSpPr>
        <p:spPr>
          <a:xfrm>
            <a:off x="1654435" y="3797204"/>
            <a:ext cx="1726603" cy="846826"/>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3986154" y="3795713"/>
            <a:ext cx="1726603" cy="1323007"/>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6142619" y="3799263"/>
            <a:ext cx="1726603" cy="1477363"/>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8" name="Straight Arrow Connector 7"/>
          <p:cNvCxnSpPr/>
          <p:nvPr/>
        </p:nvCxnSpPr>
        <p:spPr>
          <a:xfrm>
            <a:off x="3292730" y="5308899"/>
            <a:ext cx="55939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583223" y="5330414"/>
            <a:ext cx="559396"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40992" y="4703680"/>
            <a:ext cx="3100462" cy="338554"/>
          </a:xfrm>
          <a:prstGeom prst="rect">
            <a:avLst/>
          </a:prstGeom>
          <a:noFill/>
        </p:spPr>
        <p:txBody>
          <a:bodyPr wrap="square" rtlCol="0">
            <a:spAutoFit/>
          </a:bodyPr>
          <a:lstStyle/>
          <a:p>
            <a:pPr algn="ctr"/>
            <a:r>
              <a:rPr lang="en-US" sz="1600" dirty="0" smtClean="0">
                <a:solidFill>
                  <a:prstClr val="black"/>
                </a:solidFill>
              </a:rPr>
              <a:t>Energy distribution</a:t>
            </a:r>
            <a:endParaRPr lang="en-US" sz="1600" dirty="0">
              <a:solidFill>
                <a:prstClr val="black"/>
              </a:solidFill>
            </a:endParaRPr>
          </a:p>
        </p:txBody>
      </p:sp>
      <p:sp>
        <p:nvSpPr>
          <p:cNvPr id="13" name="TextBox 12"/>
          <p:cNvSpPr txBox="1"/>
          <p:nvPr/>
        </p:nvSpPr>
        <p:spPr>
          <a:xfrm>
            <a:off x="2000666" y="6121915"/>
            <a:ext cx="6109664"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effectLst/>
                <a:uLnTx/>
                <a:uFillTx/>
              </a:rPr>
              <a:t>Good:</a:t>
            </a:r>
            <a:r>
              <a:rPr kumimoji="0" lang="en-US" sz="2000" b="1" i="0" u="none" strike="noStrike" kern="0" cap="none" spc="0" normalizeH="0" noProof="0" dirty="0" smtClean="0">
                <a:ln>
                  <a:noFill/>
                </a:ln>
                <a:effectLst/>
                <a:uLnTx/>
                <a:uFillTx/>
              </a:rPr>
              <a:t> 	elastic collisions</a:t>
            </a:r>
          </a:p>
          <a:p>
            <a:pPr marL="0" marR="0" lvl="0" indent="0" defTabSz="914400" eaLnBrk="1" fontAlgn="auto" latinLnBrk="0" hangingPunct="1">
              <a:lnSpc>
                <a:spcPct val="100000"/>
              </a:lnSpc>
              <a:spcBef>
                <a:spcPts val="0"/>
              </a:spcBef>
              <a:spcAft>
                <a:spcPts val="0"/>
              </a:spcAft>
              <a:buClrTx/>
              <a:buSzTx/>
              <a:buFontTx/>
              <a:buNone/>
              <a:tabLst/>
              <a:defRPr/>
            </a:pPr>
            <a:r>
              <a:rPr lang="en-US" sz="2000" b="1" kern="0" baseline="0" dirty="0" smtClean="0"/>
              <a:t>Bad:</a:t>
            </a:r>
            <a:r>
              <a:rPr lang="en-US" sz="2000" b="1" kern="0" dirty="0" smtClean="0"/>
              <a:t> 	inelastic collisions, background collisions</a:t>
            </a:r>
            <a:endParaRPr kumimoji="0" lang="en-US" sz="2000" b="1" i="0" u="none" strike="noStrike" kern="0" cap="none" spc="0" normalizeH="0" baseline="0" noProof="0" dirty="0" smtClean="0">
              <a:ln>
                <a:noFill/>
              </a:ln>
              <a:effectLst/>
              <a:uLnTx/>
              <a:uFillTx/>
            </a:endParaRPr>
          </a:p>
        </p:txBody>
      </p:sp>
    </p:spTree>
    <p:extLst>
      <p:ext uri="{BB962C8B-B14F-4D97-AF65-F5344CB8AC3E}">
        <p14:creationId xmlns:p14="http://schemas.microsoft.com/office/powerpoint/2010/main" val="256358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t>Slicing the trap</a:t>
            </a:r>
          </a:p>
        </p:txBody>
      </p:sp>
      <p:pic>
        <p:nvPicPr>
          <p:cNvPr id="4" name="Picture 3" descr="Screen Shot 2019-04-06 at 16.58.58.png"/>
          <p:cNvPicPr>
            <a:picLocks noChangeAspect="1"/>
          </p:cNvPicPr>
          <p:nvPr/>
        </p:nvPicPr>
        <p:blipFill rotWithShape="1">
          <a:blip r:embed="rId2">
            <a:extLst>
              <a:ext uri="{28A0092B-C50C-407E-A947-70E740481C1C}">
                <a14:useLocalDpi xmlns:a14="http://schemas.microsoft.com/office/drawing/2010/main" val="0"/>
              </a:ext>
            </a:extLst>
          </a:blip>
          <a:srcRect r="65694"/>
          <a:stretch/>
        </p:blipFill>
        <p:spPr>
          <a:xfrm>
            <a:off x="769471" y="2082735"/>
            <a:ext cx="2519295" cy="3746193"/>
          </a:xfrm>
          <a:prstGeom prst="rect">
            <a:avLst/>
          </a:prstGeom>
        </p:spPr>
      </p:pic>
      <p:pic>
        <p:nvPicPr>
          <p:cNvPr id="7" name="Picture 6" descr="Screen Shot 2019-04-06 at 16.58.58.png"/>
          <p:cNvPicPr>
            <a:picLocks noChangeAspect="1"/>
          </p:cNvPicPr>
          <p:nvPr/>
        </p:nvPicPr>
        <p:blipFill rotWithShape="1">
          <a:blip r:embed="rId2">
            <a:extLst>
              <a:ext uri="{28A0092B-C50C-407E-A947-70E740481C1C}">
                <a14:useLocalDpi xmlns:a14="http://schemas.microsoft.com/office/drawing/2010/main" val="0"/>
              </a:ext>
            </a:extLst>
          </a:blip>
          <a:srcRect l="66429"/>
          <a:stretch/>
        </p:blipFill>
        <p:spPr>
          <a:xfrm>
            <a:off x="3849700" y="2082734"/>
            <a:ext cx="2465295" cy="3746193"/>
          </a:xfrm>
          <a:prstGeom prst="rect">
            <a:avLst/>
          </a:prstGeom>
        </p:spPr>
      </p:pic>
      <p:sp>
        <p:nvSpPr>
          <p:cNvPr id="8" name="TextBox 7"/>
          <p:cNvSpPr txBox="1"/>
          <p:nvPr/>
        </p:nvSpPr>
        <p:spPr>
          <a:xfrm>
            <a:off x="7313449" y="3586057"/>
            <a:ext cx="1386918" cy="369332"/>
          </a:xfrm>
          <a:prstGeom prst="rect">
            <a:avLst/>
          </a:prstGeom>
          <a:noFill/>
        </p:spPr>
        <p:txBody>
          <a:bodyPr wrap="square" rtlCol="0">
            <a:spAutoFit/>
          </a:bodyPr>
          <a:lstStyle/>
          <a:p>
            <a:r>
              <a:rPr lang="en-US" dirty="0" smtClean="0">
                <a:solidFill>
                  <a:srgbClr val="FF0000"/>
                </a:solidFill>
              </a:rPr>
              <a:t>good/bad~ 6</a:t>
            </a:r>
            <a:endParaRPr lang="en-US" dirty="0">
              <a:solidFill>
                <a:srgbClr val="FF0000"/>
              </a:solidFill>
            </a:endParaRPr>
          </a:p>
        </p:txBody>
      </p:sp>
      <p:cxnSp>
        <p:nvCxnSpPr>
          <p:cNvPr id="9" name="Straight Arrow Connector 8"/>
          <p:cNvCxnSpPr/>
          <p:nvPr/>
        </p:nvCxnSpPr>
        <p:spPr>
          <a:xfrm>
            <a:off x="6323959" y="3762839"/>
            <a:ext cx="94436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51099" y="4363003"/>
            <a:ext cx="867528" cy="769441"/>
          </a:xfrm>
          <a:prstGeom prst="rect">
            <a:avLst/>
          </a:prstGeom>
          <a:noFill/>
        </p:spPr>
        <p:txBody>
          <a:bodyPr wrap="square" rtlCol="0">
            <a:spAutoFit/>
          </a:bodyPr>
          <a:lstStyle/>
          <a:p>
            <a:r>
              <a:rPr lang="en-US" sz="4400" b="1" dirty="0" smtClean="0">
                <a:solidFill>
                  <a:srgbClr val="FF0000"/>
                </a:solidFill>
                <a:sym typeface="Wingdings" panose="05000000000000000000" pitchFamily="2" charset="2"/>
              </a:rPr>
              <a:t></a:t>
            </a:r>
            <a:endParaRPr lang="en-US" sz="2800" b="1" baseline="-25000" dirty="0">
              <a:solidFill>
                <a:srgbClr val="FF0000"/>
              </a:solidFill>
            </a:endParaRPr>
          </a:p>
        </p:txBody>
      </p:sp>
    </p:spTree>
    <p:extLst>
      <p:ext uri="{BB962C8B-B14F-4D97-AF65-F5344CB8AC3E}">
        <p14:creationId xmlns:p14="http://schemas.microsoft.com/office/powerpoint/2010/main" val="240022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t>Cross-sections and losses</a:t>
            </a:r>
            <a:endParaRPr lang="en-US" sz="4400" b="1" dirty="0"/>
          </a:p>
        </p:txBody>
      </p:sp>
      <p:pic>
        <p:nvPicPr>
          <p:cNvPr id="4" name="Picture 3"/>
          <p:cNvPicPr>
            <a:picLocks noChangeAspect="1"/>
          </p:cNvPicPr>
          <p:nvPr/>
        </p:nvPicPr>
        <p:blipFill rotWithShape="1">
          <a:blip r:embed="rId2"/>
          <a:srcRect b="4999"/>
          <a:stretch/>
        </p:blipFill>
        <p:spPr>
          <a:xfrm>
            <a:off x="2073670" y="2142121"/>
            <a:ext cx="4886526" cy="3607841"/>
          </a:xfrm>
          <a:prstGeom prst="rect">
            <a:avLst/>
          </a:prstGeom>
        </p:spPr>
      </p:pic>
      <p:sp>
        <p:nvSpPr>
          <p:cNvPr id="5" name="TextBox 4"/>
          <p:cNvSpPr txBox="1"/>
          <p:nvPr/>
        </p:nvSpPr>
        <p:spPr>
          <a:xfrm rot="16200000">
            <a:off x="501673" y="3598304"/>
            <a:ext cx="2558586" cy="369332"/>
          </a:xfrm>
          <a:prstGeom prst="rect">
            <a:avLst/>
          </a:prstGeom>
          <a:noFill/>
        </p:spPr>
        <p:txBody>
          <a:bodyPr wrap="none" rtlCol="0">
            <a:spAutoFit/>
          </a:bodyPr>
          <a:lstStyle/>
          <a:p>
            <a:r>
              <a:rPr lang="en-US" dirty="0" smtClean="0">
                <a:solidFill>
                  <a:prstClr val="black"/>
                </a:solidFill>
                <a:latin typeface="Symbol" panose="05050102010706020507" pitchFamily="18" charset="2"/>
              </a:rPr>
              <a:t>t</a:t>
            </a:r>
            <a:r>
              <a:rPr lang="en-US" baseline="-25000" dirty="0" smtClean="0">
                <a:solidFill>
                  <a:prstClr val="black"/>
                </a:solidFill>
              </a:rPr>
              <a:t>2B </a:t>
            </a:r>
            <a:r>
              <a:rPr lang="en-US" dirty="0" smtClean="0">
                <a:solidFill>
                  <a:prstClr val="black"/>
                </a:solidFill>
              </a:rPr>
              <a:t>@ edge / </a:t>
            </a:r>
            <a:r>
              <a:rPr lang="en-US" dirty="0" smtClean="0">
                <a:solidFill>
                  <a:prstClr val="black"/>
                </a:solidFill>
                <a:latin typeface="Symbol" panose="05050102010706020507" pitchFamily="18" charset="2"/>
              </a:rPr>
              <a:t>t</a:t>
            </a:r>
            <a:r>
              <a:rPr lang="en-US" baseline="-25000" dirty="0" smtClean="0">
                <a:solidFill>
                  <a:prstClr val="black"/>
                </a:solidFill>
              </a:rPr>
              <a:t>2B </a:t>
            </a:r>
            <a:r>
              <a:rPr lang="en-US" dirty="0" smtClean="0">
                <a:solidFill>
                  <a:prstClr val="black"/>
                </a:solidFill>
              </a:rPr>
              <a:t>@ center</a:t>
            </a:r>
            <a:endParaRPr lang="en-US" dirty="0">
              <a:solidFill>
                <a:prstClr val="black"/>
              </a:solidFill>
            </a:endParaRPr>
          </a:p>
        </p:txBody>
      </p:sp>
      <p:sp>
        <p:nvSpPr>
          <p:cNvPr id="7" name="Rectangle 6"/>
          <p:cNvSpPr/>
          <p:nvPr/>
        </p:nvSpPr>
        <p:spPr>
          <a:xfrm>
            <a:off x="4131906" y="5832063"/>
            <a:ext cx="1604670" cy="369332"/>
          </a:xfrm>
          <a:prstGeom prst="rect">
            <a:avLst/>
          </a:prstGeom>
        </p:spPr>
        <p:txBody>
          <a:bodyPr wrap="none">
            <a:spAutoFit/>
          </a:bodyPr>
          <a:lstStyle/>
          <a:p>
            <a:r>
              <a:rPr lang="en-US" dirty="0" err="1" smtClean="0">
                <a:solidFill>
                  <a:prstClr val="black"/>
                </a:solidFill>
                <a:latin typeface="Symbol" panose="05050102010706020507" pitchFamily="18" charset="2"/>
              </a:rPr>
              <a:t>s</a:t>
            </a:r>
            <a:r>
              <a:rPr lang="en-US" baseline="-25000" dirty="0" err="1" smtClean="0">
                <a:solidFill>
                  <a:prstClr val="black"/>
                </a:solidFill>
              </a:rPr>
              <a:t>elastic</a:t>
            </a:r>
            <a:r>
              <a:rPr lang="en-US" baseline="-25000" dirty="0" smtClean="0">
                <a:solidFill>
                  <a:prstClr val="black"/>
                </a:solidFill>
              </a:rPr>
              <a:t> </a:t>
            </a:r>
            <a:r>
              <a:rPr lang="en-US" dirty="0" smtClean="0">
                <a:solidFill>
                  <a:prstClr val="black"/>
                </a:solidFill>
              </a:rPr>
              <a:t>/ </a:t>
            </a:r>
            <a:r>
              <a:rPr lang="en-US" dirty="0" err="1" smtClean="0">
                <a:solidFill>
                  <a:prstClr val="black"/>
                </a:solidFill>
                <a:latin typeface="Symbol" panose="05050102010706020507" pitchFamily="18" charset="2"/>
              </a:rPr>
              <a:t>s</a:t>
            </a:r>
            <a:r>
              <a:rPr lang="en-US" baseline="-25000" dirty="0" err="1" smtClean="0">
                <a:solidFill>
                  <a:prstClr val="black"/>
                </a:solidFill>
              </a:rPr>
              <a:t>inelastic</a:t>
            </a:r>
            <a:r>
              <a:rPr lang="en-US" dirty="0" smtClean="0">
                <a:solidFill>
                  <a:prstClr val="black"/>
                </a:solidFill>
              </a:rPr>
              <a:t> </a:t>
            </a:r>
            <a:endParaRPr lang="en-US" dirty="0"/>
          </a:p>
        </p:txBody>
      </p:sp>
      <p:sp>
        <p:nvSpPr>
          <p:cNvPr id="8" name="TextBox 7"/>
          <p:cNvSpPr txBox="1"/>
          <p:nvPr/>
        </p:nvSpPr>
        <p:spPr>
          <a:xfrm>
            <a:off x="7290398" y="4016363"/>
            <a:ext cx="1386918" cy="369332"/>
          </a:xfrm>
          <a:prstGeom prst="rect">
            <a:avLst/>
          </a:prstGeom>
          <a:noFill/>
        </p:spPr>
        <p:txBody>
          <a:bodyPr wrap="none" rtlCol="0">
            <a:spAutoFit/>
          </a:bodyPr>
          <a:lstStyle/>
          <a:p>
            <a:r>
              <a:rPr lang="en-US" dirty="0" smtClean="0">
                <a:solidFill>
                  <a:srgbClr val="FF0000"/>
                </a:solidFill>
              </a:rPr>
              <a:t>good/bad~ 6</a:t>
            </a:r>
            <a:endParaRPr lang="en-US" dirty="0">
              <a:solidFill>
                <a:srgbClr val="FF0000"/>
              </a:solidFill>
            </a:endParaRPr>
          </a:p>
        </p:txBody>
      </p:sp>
      <p:cxnSp>
        <p:nvCxnSpPr>
          <p:cNvPr id="9" name="Straight Arrow Connector 8"/>
          <p:cNvCxnSpPr/>
          <p:nvPr/>
        </p:nvCxnSpPr>
        <p:spPr>
          <a:xfrm flipV="1">
            <a:off x="5360275" y="4193145"/>
            <a:ext cx="1885000" cy="788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98506" y="4598895"/>
            <a:ext cx="2366738" cy="553998"/>
          </a:xfrm>
          <a:prstGeom prst="rect">
            <a:avLst/>
          </a:prstGeom>
          <a:noFill/>
        </p:spPr>
        <p:txBody>
          <a:bodyPr wrap="none" rtlCol="0">
            <a:spAutoFit/>
          </a:bodyPr>
          <a:lstStyle/>
          <a:p>
            <a:pPr algn="ctr"/>
            <a:r>
              <a:rPr lang="en-US" sz="1500" dirty="0">
                <a:solidFill>
                  <a:srgbClr val="0707E9"/>
                </a:solidFill>
              </a:rPr>
              <a:t> ~ </a:t>
            </a:r>
            <a:r>
              <a:rPr lang="en-US" sz="1500" dirty="0" smtClean="0">
                <a:solidFill>
                  <a:srgbClr val="0707E9"/>
                </a:solidFill>
              </a:rPr>
              <a:t>Uniform </a:t>
            </a:r>
            <a:r>
              <a:rPr lang="en-US" sz="1500" dirty="0">
                <a:solidFill>
                  <a:srgbClr val="0707E9"/>
                </a:solidFill>
              </a:rPr>
              <a:t>decay</a:t>
            </a:r>
          </a:p>
          <a:p>
            <a:pPr algn="ctr"/>
            <a:r>
              <a:rPr lang="en-US" sz="1500" dirty="0" smtClean="0">
                <a:solidFill>
                  <a:srgbClr val="0707E9"/>
                </a:solidFill>
                <a:sym typeface="Wingdings" panose="05000000000000000000" pitchFamily="2" charset="2"/>
              </a:rPr>
              <a:t> </a:t>
            </a:r>
            <a:r>
              <a:rPr lang="en-US" sz="1500" dirty="0" smtClean="0">
                <a:solidFill>
                  <a:srgbClr val="0707E9"/>
                </a:solidFill>
              </a:rPr>
              <a:t>Inelastic losses dominate</a:t>
            </a:r>
          </a:p>
        </p:txBody>
      </p:sp>
      <p:sp>
        <p:nvSpPr>
          <p:cNvPr id="12" name="TextBox 11"/>
          <p:cNvSpPr txBox="1"/>
          <p:nvPr/>
        </p:nvSpPr>
        <p:spPr>
          <a:xfrm>
            <a:off x="5502080" y="4507788"/>
            <a:ext cx="2631298" cy="553998"/>
          </a:xfrm>
          <a:prstGeom prst="rect">
            <a:avLst/>
          </a:prstGeom>
          <a:noFill/>
        </p:spPr>
        <p:txBody>
          <a:bodyPr wrap="none" rtlCol="0">
            <a:spAutoFit/>
          </a:bodyPr>
          <a:lstStyle/>
          <a:p>
            <a:pPr algn="ctr"/>
            <a:r>
              <a:rPr lang="en-US" sz="1500" dirty="0" smtClean="0">
                <a:solidFill>
                  <a:srgbClr val="0707E9"/>
                </a:solidFill>
              </a:rPr>
              <a:t>Decay </a:t>
            </a:r>
            <a:r>
              <a:rPr lang="en-US" sz="1500" dirty="0">
                <a:solidFill>
                  <a:srgbClr val="0707E9"/>
                </a:solidFill>
              </a:rPr>
              <a:t>faster at edge</a:t>
            </a:r>
          </a:p>
          <a:p>
            <a:pPr algn="ctr"/>
            <a:r>
              <a:rPr lang="en-US" sz="1500" dirty="0" smtClean="0">
                <a:solidFill>
                  <a:srgbClr val="0707E9"/>
                </a:solidFill>
                <a:sym typeface="Wingdings" panose="05000000000000000000" pitchFamily="2" charset="2"/>
              </a:rPr>
              <a:t></a:t>
            </a:r>
            <a:r>
              <a:rPr lang="en-US" sz="1500" dirty="0" smtClean="0">
                <a:solidFill>
                  <a:srgbClr val="0707E9"/>
                </a:solidFill>
              </a:rPr>
              <a:t> Evaporative losses dominate</a:t>
            </a:r>
          </a:p>
        </p:txBody>
      </p:sp>
      <p:sp>
        <p:nvSpPr>
          <p:cNvPr id="13" name="Oval 12"/>
          <p:cNvSpPr/>
          <p:nvPr/>
        </p:nvSpPr>
        <p:spPr>
          <a:xfrm>
            <a:off x="4865244" y="3894269"/>
            <a:ext cx="384488" cy="613520"/>
          </a:xfrm>
          <a:prstGeom prst="ellipse">
            <a:avLst/>
          </a:prstGeom>
          <a:solidFill>
            <a:srgbClr val="FF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31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What’s next?</a:t>
            </a:r>
            <a:endParaRPr lang="en-US" dirty="0"/>
          </a:p>
        </p:txBody>
      </p:sp>
      <p:sp>
        <p:nvSpPr>
          <p:cNvPr id="3" name="Content Placeholder 2"/>
          <p:cNvSpPr>
            <a:spLocks noGrp="1"/>
          </p:cNvSpPr>
          <p:nvPr>
            <p:ph idx="1"/>
          </p:nvPr>
        </p:nvSpPr>
        <p:spPr>
          <a:xfrm>
            <a:off x="628650" y="1530175"/>
            <a:ext cx="7886700" cy="4351338"/>
          </a:xfrm>
        </p:spPr>
        <p:txBody>
          <a:bodyPr>
            <a:normAutofit/>
          </a:bodyPr>
          <a:lstStyle/>
          <a:p>
            <a:r>
              <a:rPr lang="en-US" dirty="0" smtClean="0"/>
              <a:t>Load superconducting trap</a:t>
            </a:r>
          </a:p>
          <a:p>
            <a:pPr marL="342900" lvl="1" indent="0">
              <a:buNone/>
            </a:pPr>
            <a:r>
              <a:rPr lang="en-US" dirty="0" smtClean="0">
                <a:solidFill>
                  <a:schemeClr val="bg1">
                    <a:lumMod val="65000"/>
                  </a:schemeClr>
                </a:solidFill>
              </a:rPr>
              <a:t>(If that works…)</a:t>
            </a:r>
          </a:p>
          <a:p>
            <a:pPr marL="342900" lvl="1" indent="0">
              <a:buNone/>
            </a:pPr>
            <a:endParaRPr lang="en-US" dirty="0">
              <a:solidFill>
                <a:schemeClr val="bg1">
                  <a:lumMod val="65000"/>
                </a:schemeClr>
              </a:solidFill>
            </a:endParaRPr>
          </a:p>
          <a:p>
            <a:r>
              <a:rPr lang="en-US" dirty="0" smtClean="0"/>
              <a:t>Measure collisions</a:t>
            </a:r>
          </a:p>
          <a:p>
            <a:pPr marL="342900" lvl="1" indent="0">
              <a:buNone/>
            </a:pPr>
            <a:r>
              <a:rPr lang="en-US" dirty="0" smtClean="0">
                <a:solidFill>
                  <a:schemeClr val="bg1">
                    <a:lumMod val="65000"/>
                  </a:schemeClr>
                </a:solidFill>
              </a:rPr>
              <a:t>(If the elastic/in-elastic ratio is favorable…)</a:t>
            </a:r>
          </a:p>
          <a:p>
            <a:pPr marL="342900" lvl="1" indent="0">
              <a:buNone/>
            </a:pPr>
            <a:endParaRPr lang="en-US" dirty="0"/>
          </a:p>
          <a:p>
            <a:r>
              <a:rPr lang="en-US" dirty="0" smtClean="0"/>
              <a:t>Evaporate</a:t>
            </a:r>
          </a:p>
        </p:txBody>
      </p:sp>
      <p:sp>
        <p:nvSpPr>
          <p:cNvPr id="4" name="TextBox 3"/>
          <p:cNvSpPr txBox="1"/>
          <p:nvPr/>
        </p:nvSpPr>
        <p:spPr>
          <a:xfrm rot="19869766">
            <a:off x="4801689" y="1324295"/>
            <a:ext cx="1689501" cy="584775"/>
          </a:xfrm>
          <a:prstGeom prst="rect">
            <a:avLst/>
          </a:prstGeom>
          <a:noFill/>
        </p:spPr>
        <p:txBody>
          <a:bodyPr wrap="none" rtlCol="0">
            <a:spAutoFit/>
          </a:bodyPr>
          <a:lstStyle/>
          <a:p>
            <a:r>
              <a:rPr lang="en-US" sz="3200" b="1" dirty="0" smtClean="0">
                <a:solidFill>
                  <a:srgbClr val="00B050"/>
                </a:solidFill>
              </a:rPr>
              <a:t>It works!</a:t>
            </a:r>
            <a:endParaRPr lang="en-US" sz="3200" b="1" dirty="0">
              <a:solidFill>
                <a:srgbClr val="00B050"/>
              </a:solidFill>
            </a:endParaRPr>
          </a:p>
        </p:txBody>
      </p:sp>
      <p:sp>
        <p:nvSpPr>
          <p:cNvPr id="5" name="TextBox 4"/>
          <p:cNvSpPr txBox="1"/>
          <p:nvPr/>
        </p:nvSpPr>
        <p:spPr>
          <a:xfrm>
            <a:off x="6524513" y="3056718"/>
            <a:ext cx="2194944" cy="769441"/>
          </a:xfrm>
          <a:prstGeom prst="rect">
            <a:avLst/>
          </a:prstGeom>
          <a:noFill/>
        </p:spPr>
        <p:txBody>
          <a:bodyPr wrap="square" rtlCol="0">
            <a:spAutoFit/>
          </a:bodyPr>
          <a:lstStyle/>
          <a:p>
            <a:r>
              <a:rPr lang="en-US" sz="4400" b="1" dirty="0" smtClean="0">
                <a:solidFill>
                  <a:srgbClr val="FF0000"/>
                </a:solidFill>
                <a:sym typeface="Wingdings" panose="05000000000000000000" pitchFamily="2" charset="2"/>
              </a:rPr>
              <a:t>  </a:t>
            </a:r>
            <a:r>
              <a:rPr lang="en-US" sz="2400" b="1" dirty="0" smtClean="0">
                <a:solidFill>
                  <a:srgbClr val="FF0000"/>
                </a:solidFill>
                <a:sym typeface="Wingdings" panose="05000000000000000000" pitchFamily="2" charset="2"/>
              </a:rPr>
              <a:t>… for </a:t>
            </a:r>
            <a:r>
              <a:rPr lang="en-US" sz="2400" b="1" baseline="30000" dirty="0" smtClean="0">
                <a:solidFill>
                  <a:srgbClr val="FF0000"/>
                </a:solidFill>
                <a:sym typeface="Wingdings" panose="05000000000000000000" pitchFamily="2" charset="2"/>
              </a:rPr>
              <a:t>16</a:t>
            </a:r>
            <a:r>
              <a:rPr lang="en-US" sz="2400" b="1" dirty="0" smtClean="0">
                <a:solidFill>
                  <a:srgbClr val="FF0000"/>
                </a:solidFill>
                <a:sym typeface="Wingdings" panose="05000000000000000000" pitchFamily="2" charset="2"/>
              </a:rPr>
              <a:t>O</a:t>
            </a:r>
            <a:r>
              <a:rPr lang="en-US" sz="2400" b="1" baseline="-25000" dirty="0" smtClean="0">
                <a:solidFill>
                  <a:srgbClr val="FF0000"/>
                </a:solidFill>
                <a:sym typeface="Wingdings" panose="05000000000000000000" pitchFamily="2" charset="2"/>
              </a:rPr>
              <a:t>2</a:t>
            </a:r>
            <a:endParaRPr lang="en-US" sz="2800" b="1" baseline="-25000" dirty="0">
              <a:solidFill>
                <a:srgbClr val="FF0000"/>
              </a:solidFill>
            </a:endParaRPr>
          </a:p>
        </p:txBody>
      </p:sp>
      <p:sp>
        <p:nvSpPr>
          <p:cNvPr id="6" name="TextBox 5"/>
          <p:cNvSpPr txBox="1"/>
          <p:nvPr/>
        </p:nvSpPr>
        <p:spPr>
          <a:xfrm rot="19836194">
            <a:off x="4090739" y="2347993"/>
            <a:ext cx="1514967" cy="584775"/>
          </a:xfrm>
          <a:prstGeom prst="rect">
            <a:avLst/>
          </a:prstGeom>
          <a:noFill/>
        </p:spPr>
        <p:txBody>
          <a:bodyPr wrap="none" rtlCol="0">
            <a:spAutoFit/>
          </a:bodyPr>
          <a:lstStyle/>
          <a:p>
            <a:r>
              <a:rPr lang="en-US" sz="3200" b="1" dirty="0" smtClean="0">
                <a:solidFill>
                  <a:srgbClr val="00B050"/>
                </a:solidFill>
              </a:rPr>
              <a:t>We did!</a:t>
            </a:r>
            <a:endParaRPr lang="en-US" sz="3200" b="1" dirty="0">
              <a:solidFill>
                <a:srgbClr val="00B050"/>
              </a:solidFill>
            </a:endParaRPr>
          </a:p>
        </p:txBody>
      </p:sp>
      <p:sp>
        <p:nvSpPr>
          <p:cNvPr id="11" name="Rectangle 10"/>
          <p:cNvSpPr/>
          <p:nvPr/>
        </p:nvSpPr>
        <p:spPr>
          <a:xfrm>
            <a:off x="561701" y="5535582"/>
            <a:ext cx="8138161" cy="461665"/>
          </a:xfrm>
          <a:prstGeom prst="rect">
            <a:avLst/>
          </a:prstGeom>
        </p:spPr>
        <p:txBody>
          <a:bodyPr wrap="square">
            <a:spAutoFit/>
          </a:bodyPr>
          <a:lstStyle/>
          <a:p>
            <a:r>
              <a:rPr lang="en-US" sz="2400" b="1" dirty="0">
                <a:solidFill>
                  <a:srgbClr val="00B050"/>
                </a:solidFill>
              </a:rPr>
              <a:t>Search for a better </a:t>
            </a:r>
            <a:r>
              <a:rPr lang="en-US" sz="2400" b="1" dirty="0" smtClean="0">
                <a:solidFill>
                  <a:srgbClr val="00B050"/>
                </a:solidFill>
              </a:rPr>
              <a:t>candidate: </a:t>
            </a:r>
            <a:r>
              <a:rPr lang="en-US" sz="2400" b="1" baseline="30000" dirty="0" smtClean="0">
                <a:solidFill>
                  <a:srgbClr val="00B050"/>
                </a:solidFill>
              </a:rPr>
              <a:t>17</a:t>
            </a:r>
            <a:r>
              <a:rPr lang="en-US" sz="2400" b="1" dirty="0" smtClean="0">
                <a:solidFill>
                  <a:srgbClr val="00B050"/>
                </a:solidFill>
              </a:rPr>
              <a:t>O</a:t>
            </a:r>
            <a:r>
              <a:rPr lang="en-US" sz="2400" b="1" baseline="-25000" dirty="0" smtClean="0">
                <a:solidFill>
                  <a:srgbClr val="00B050"/>
                </a:solidFill>
              </a:rPr>
              <a:t>2</a:t>
            </a:r>
            <a:r>
              <a:rPr lang="en-US" sz="2400" b="1" dirty="0" smtClean="0">
                <a:solidFill>
                  <a:srgbClr val="00B050"/>
                </a:solidFill>
              </a:rPr>
              <a:t>, </a:t>
            </a:r>
            <a:r>
              <a:rPr lang="en-US" sz="2400" b="1" baseline="30000" dirty="0" smtClean="0">
                <a:solidFill>
                  <a:srgbClr val="00B050"/>
                </a:solidFill>
              </a:rPr>
              <a:t>16</a:t>
            </a:r>
            <a:r>
              <a:rPr lang="en-US" sz="2400" b="1" dirty="0" smtClean="0">
                <a:solidFill>
                  <a:srgbClr val="00B050"/>
                </a:solidFill>
              </a:rPr>
              <a:t>O</a:t>
            </a:r>
            <a:r>
              <a:rPr lang="en-US" sz="2400" b="1" baseline="30000" dirty="0" smtClean="0">
                <a:solidFill>
                  <a:srgbClr val="00B050"/>
                </a:solidFill>
              </a:rPr>
              <a:t>18</a:t>
            </a:r>
            <a:r>
              <a:rPr lang="en-US" sz="2400" b="1" dirty="0" smtClean="0">
                <a:solidFill>
                  <a:srgbClr val="00B050"/>
                </a:solidFill>
              </a:rPr>
              <a:t>O, NH, NH</a:t>
            </a:r>
            <a:r>
              <a:rPr lang="en-US" sz="2400" b="1" baseline="-25000" dirty="0" smtClean="0">
                <a:solidFill>
                  <a:srgbClr val="00B050"/>
                </a:solidFill>
              </a:rPr>
              <a:t>2</a:t>
            </a:r>
            <a:r>
              <a:rPr lang="en-US" sz="2400" b="1" dirty="0" smtClean="0">
                <a:solidFill>
                  <a:srgbClr val="00B050"/>
                </a:solidFill>
              </a:rPr>
              <a:t>, CH</a:t>
            </a:r>
            <a:r>
              <a:rPr lang="en-US" sz="2400" b="1" baseline="-25000" dirty="0" smtClean="0">
                <a:solidFill>
                  <a:srgbClr val="00B050"/>
                </a:solidFill>
              </a:rPr>
              <a:t>3</a:t>
            </a:r>
            <a:r>
              <a:rPr lang="en-US" sz="2400" b="1" dirty="0" smtClean="0">
                <a:solidFill>
                  <a:srgbClr val="00B050"/>
                </a:solidFill>
              </a:rPr>
              <a:t>,</a:t>
            </a:r>
            <a:r>
              <a:rPr lang="mr-IN" sz="2400" b="1" dirty="0" smtClean="0">
                <a:solidFill>
                  <a:srgbClr val="00B050"/>
                </a:solidFill>
              </a:rPr>
              <a:t>…</a:t>
            </a:r>
            <a:r>
              <a:rPr lang="en-US" sz="2400" b="1" dirty="0" smtClean="0">
                <a:solidFill>
                  <a:srgbClr val="00B050"/>
                </a:solidFill>
              </a:rPr>
              <a:t> </a:t>
            </a:r>
            <a:endParaRPr lang="en-US" sz="2400" b="1" dirty="0">
              <a:solidFill>
                <a:srgbClr val="00B050"/>
              </a:solidFill>
            </a:endParaRPr>
          </a:p>
        </p:txBody>
      </p:sp>
    </p:spTree>
    <p:extLst>
      <p:ext uri="{BB962C8B-B14F-4D97-AF65-F5344CB8AC3E}">
        <p14:creationId xmlns:p14="http://schemas.microsoft.com/office/powerpoint/2010/main" val="415383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3855" y="122127"/>
            <a:ext cx="7982252" cy="792162"/>
          </a:xfrm>
        </p:spPr>
        <p:txBody>
          <a:bodyPr>
            <a:noAutofit/>
          </a:bodyPr>
          <a:lstStyle/>
          <a:p>
            <a:pPr algn="ctr"/>
            <a:r>
              <a:rPr lang="en-US" sz="4400" dirty="0" smtClean="0">
                <a:solidFill>
                  <a:schemeClr val="tx1"/>
                </a:solidFill>
                <a:latin typeface="Calibri" panose="020F0502020204030204" pitchFamily="34" charset="0"/>
                <a:cs typeface="Calibri" panose="020F0502020204030204" pitchFamily="34" charset="0"/>
              </a:rPr>
              <a:t>Next Generation Decelerator</a:t>
            </a:r>
            <a:endParaRPr lang="en-US" sz="4400" dirty="0">
              <a:solidFill>
                <a:schemeClr val="tx1"/>
              </a:solidFill>
              <a:latin typeface="Calibri" panose="020F0502020204030204" pitchFamily="34" charset="0"/>
              <a:cs typeface="Calibri" panose="020F0502020204030204" pitchFamily="34" charset="0"/>
            </a:endParaRPr>
          </a:p>
        </p:txBody>
      </p:sp>
      <p:cxnSp>
        <p:nvCxnSpPr>
          <p:cNvPr id="5" name="Straight Arrow Connector 4"/>
          <p:cNvCxnSpPr/>
          <p:nvPr/>
        </p:nvCxnSpPr>
        <p:spPr>
          <a:xfrm>
            <a:off x="4533900" y="3276600"/>
            <a:ext cx="4233489"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44713" y="6266861"/>
            <a:ext cx="8466978" cy="1098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96000" y="3296557"/>
            <a:ext cx="838200" cy="369332"/>
          </a:xfrm>
          <a:prstGeom prst="rect">
            <a:avLst/>
          </a:prstGeom>
          <a:noFill/>
        </p:spPr>
        <p:txBody>
          <a:bodyPr wrap="square" rtlCol="0">
            <a:spAutoFit/>
          </a:bodyPr>
          <a:lstStyle/>
          <a:p>
            <a:pPr algn="ctr"/>
            <a:r>
              <a:rPr lang="en-US" dirty="0" smtClean="0">
                <a:solidFill>
                  <a:prstClr val="black"/>
                </a:solidFill>
              </a:rPr>
              <a:t>~ 3 m</a:t>
            </a:r>
            <a:endParaRPr lang="en-US" dirty="0">
              <a:solidFill>
                <a:prstClr val="black"/>
              </a:solidFill>
            </a:endParaRPr>
          </a:p>
        </p:txBody>
      </p:sp>
      <p:sp>
        <p:nvSpPr>
          <p:cNvPr id="8" name="TextBox 7"/>
          <p:cNvSpPr txBox="1"/>
          <p:nvPr/>
        </p:nvSpPr>
        <p:spPr>
          <a:xfrm>
            <a:off x="4373526" y="6265089"/>
            <a:ext cx="838200" cy="369332"/>
          </a:xfrm>
          <a:prstGeom prst="rect">
            <a:avLst/>
          </a:prstGeom>
          <a:noFill/>
        </p:spPr>
        <p:txBody>
          <a:bodyPr wrap="square" rtlCol="0">
            <a:spAutoFit/>
          </a:bodyPr>
          <a:lstStyle/>
          <a:p>
            <a:pPr algn="ctr"/>
            <a:r>
              <a:rPr lang="en-US" dirty="0" smtClean="0">
                <a:solidFill>
                  <a:prstClr val="black"/>
                </a:solidFill>
              </a:rPr>
              <a:t>~ 6 m</a:t>
            </a:r>
            <a:endParaRPr lang="en-US" dirty="0">
              <a:solidFill>
                <a:prstClr val="black"/>
              </a:solidFill>
            </a:endParaRPr>
          </a:p>
        </p:txBody>
      </p:sp>
      <p:sp>
        <p:nvSpPr>
          <p:cNvPr id="9" name="Content Placeholder 1"/>
          <p:cNvSpPr txBox="1">
            <a:spLocks/>
          </p:cNvSpPr>
          <p:nvPr/>
        </p:nvSpPr>
        <p:spPr>
          <a:xfrm>
            <a:off x="-411401" y="1581171"/>
            <a:ext cx="4631436" cy="1223833"/>
          </a:xfrm>
          <a:prstGeom prst="rect">
            <a:avLst/>
          </a:prstGeom>
        </p:spPr>
        <p:txBody>
          <a:bodyPr vert="horz" lIns="91440" tIns="45720" rIns="91440" bIns="45720" rtlCol="0">
            <a:noAutofit/>
          </a:bodyPr>
          <a:lstStyle/>
          <a:p>
            <a:pPr lvl="1">
              <a:spcBef>
                <a:spcPct val="40000"/>
              </a:spcBef>
              <a:buClr>
                <a:srgbClr val="D34817"/>
              </a:buClr>
              <a:buSzPct val="100000"/>
              <a:defRPr/>
            </a:pPr>
            <a:r>
              <a:rPr lang="en-US" sz="2400" dirty="0" smtClean="0">
                <a:solidFill>
                  <a:prstClr val="black"/>
                </a:solidFill>
              </a:rPr>
              <a:t>Other candidate gases: NH/NH</a:t>
            </a:r>
            <a:r>
              <a:rPr lang="en-US" sz="2400" baseline="-25000" dirty="0" smtClean="0">
                <a:solidFill>
                  <a:prstClr val="black"/>
                </a:solidFill>
              </a:rPr>
              <a:t>2</a:t>
            </a:r>
          </a:p>
          <a:p>
            <a:pPr lvl="1">
              <a:spcBef>
                <a:spcPct val="40000"/>
              </a:spcBef>
              <a:buClr>
                <a:srgbClr val="D34817"/>
              </a:buClr>
              <a:buSzPct val="100000"/>
              <a:defRPr/>
            </a:pPr>
            <a:r>
              <a:rPr lang="en-US" sz="2400" dirty="0" smtClean="0">
                <a:solidFill>
                  <a:prstClr val="black"/>
                </a:solidFill>
                <a:sym typeface="Wingdings" panose="05000000000000000000" pitchFamily="2" charset="2"/>
              </a:rPr>
              <a:t>         larger initial velocity</a:t>
            </a:r>
            <a:r>
              <a:rPr lang="en-US" sz="2400" dirty="0" smtClean="0">
                <a:solidFill>
                  <a:prstClr val="black"/>
                </a:solidFill>
              </a:rPr>
              <a:t> </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9507" y="866800"/>
            <a:ext cx="4602274" cy="2342376"/>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21831" b="18630"/>
          <a:stretch/>
        </p:blipFill>
        <p:spPr>
          <a:xfrm>
            <a:off x="419129" y="3665889"/>
            <a:ext cx="8466978" cy="256575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9119" y="3956591"/>
            <a:ext cx="5414552" cy="2279811"/>
          </a:xfrm>
          <a:prstGeom prst="rect">
            <a:avLst/>
          </a:prstGeom>
        </p:spPr>
      </p:pic>
      <p:pic>
        <p:nvPicPr>
          <p:cNvPr id="13" name="Picture 2" descr="C:\Users\Administrator\Dropbox\MY STUFF\WIS\20151129_140231_flip.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14" r="2218"/>
          <a:stretch/>
        </p:blipFill>
        <p:spPr bwMode="auto">
          <a:xfrm>
            <a:off x="4382273" y="1182781"/>
            <a:ext cx="4572000" cy="21578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yairs\Downloads\20191001_21224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73" y="3976488"/>
            <a:ext cx="3471555" cy="2257533"/>
          </a:xfrm>
          <a:prstGeom prst="rect">
            <a:avLst/>
          </a:prstGeom>
          <a:noFill/>
          <a:ln>
            <a:noFill/>
          </a:ln>
        </p:spPr>
      </p:pic>
    </p:spTree>
    <p:extLst>
      <p:ext uri="{BB962C8B-B14F-4D97-AF65-F5344CB8AC3E}">
        <p14:creationId xmlns:p14="http://schemas.microsoft.com/office/powerpoint/2010/main" val="129909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4897" y="2772810"/>
            <a:ext cx="2074406" cy="765712"/>
            <a:chOff x="46528" y="3036680"/>
            <a:chExt cx="2765875" cy="1020949"/>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1639" t="15238" r="20247" b="16313"/>
            <a:stretch/>
          </p:blipFill>
          <p:spPr>
            <a:xfrm flipV="1">
              <a:off x="46528" y="3036683"/>
              <a:ext cx="1691195" cy="1020946"/>
            </a:xfrm>
            <a:prstGeom prst="rect">
              <a:avLst/>
            </a:prstGeom>
          </p:spPr>
        </p:pic>
        <p:sp>
          <p:nvSpPr>
            <p:cNvPr id="5" name="Flowchart: Merge 4"/>
            <p:cNvSpPr/>
            <p:nvPr/>
          </p:nvSpPr>
          <p:spPr>
            <a:xfrm rot="5400000">
              <a:off x="1567758" y="2806191"/>
              <a:ext cx="1014155" cy="1475134"/>
            </a:xfrm>
            <a:prstGeom prst="flowChartMerge">
              <a:avLst/>
            </a:prstGeom>
            <a:solidFill>
              <a:schemeClr val="accent2"/>
            </a:solidFill>
            <a:ln>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sz="1013" b="1" dirty="0">
                <a:ln w="11430"/>
                <a:gradFill>
                  <a:gsLst>
                    <a:gs pos="0">
                      <a:srgbClr val="ED7D31">
                        <a:tint val="70000"/>
                        <a:satMod val="245000"/>
                      </a:srgbClr>
                    </a:gs>
                    <a:gs pos="75000">
                      <a:srgbClr val="ED7D31">
                        <a:tint val="90000"/>
                        <a:shade val="60000"/>
                        <a:satMod val="240000"/>
                      </a:srgbClr>
                    </a:gs>
                    <a:gs pos="100000">
                      <a:srgbClr val="ED7D31">
                        <a:tint val="100000"/>
                        <a:shade val="50000"/>
                        <a:satMod val="240000"/>
                      </a:srgbClr>
                    </a:gs>
                  </a:gsLst>
                  <a:lin ang="5400000"/>
                </a:gradFill>
                <a:effectLst>
                  <a:outerShdw blurRad="50800" dist="39000" dir="5460000" algn="tl">
                    <a:srgbClr val="000000">
                      <a:alpha val="38000"/>
                    </a:srgbClr>
                  </a:outerShdw>
                </a:effectLst>
              </a:endParaRPr>
            </a:p>
          </p:txBody>
        </p:sp>
      </p:gr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624873" y="2496222"/>
            <a:ext cx="3420041" cy="1094208"/>
          </a:xfrm>
          <a:prstGeom prst="rect">
            <a:avLst/>
          </a:prstGeom>
        </p:spPr>
      </p:pic>
      <p:sp>
        <p:nvSpPr>
          <p:cNvPr id="8" name="TextBox 7"/>
          <p:cNvSpPr txBox="1"/>
          <p:nvPr/>
        </p:nvSpPr>
        <p:spPr>
          <a:xfrm>
            <a:off x="60560" y="3835016"/>
            <a:ext cx="2196390" cy="300082"/>
          </a:xfrm>
          <a:prstGeom prst="rect">
            <a:avLst/>
          </a:prstGeom>
          <a:noFill/>
        </p:spPr>
        <p:txBody>
          <a:bodyPr wrap="square" rtlCol="0">
            <a:spAutoFit/>
          </a:bodyPr>
          <a:lstStyle/>
          <a:p>
            <a:pPr algn="ctr"/>
            <a:r>
              <a:rPr lang="en-US" sz="1350" dirty="0">
                <a:solidFill>
                  <a:srgbClr val="2501BF"/>
                </a:solidFill>
              </a:rPr>
              <a:t>Expansion cooling</a:t>
            </a:r>
          </a:p>
        </p:txBody>
      </p:sp>
      <p:sp>
        <p:nvSpPr>
          <p:cNvPr id="9" name="TextBox 8"/>
          <p:cNvSpPr txBox="1"/>
          <p:nvPr/>
        </p:nvSpPr>
        <p:spPr>
          <a:xfrm>
            <a:off x="2896966" y="3835017"/>
            <a:ext cx="3078290" cy="323165"/>
          </a:xfrm>
          <a:prstGeom prst="rect">
            <a:avLst/>
          </a:prstGeom>
          <a:noFill/>
        </p:spPr>
        <p:txBody>
          <a:bodyPr wrap="square" rtlCol="0">
            <a:spAutoFit/>
          </a:bodyPr>
          <a:lstStyle/>
          <a:p>
            <a:pPr algn="ctr"/>
            <a:r>
              <a:rPr lang="en-US" sz="1500" dirty="0">
                <a:solidFill>
                  <a:srgbClr val="C00000"/>
                </a:solidFill>
              </a:rPr>
              <a:t>Magnetic slowing</a:t>
            </a:r>
          </a:p>
        </p:txBody>
      </p:sp>
      <p:sp>
        <p:nvSpPr>
          <p:cNvPr id="10" name="TextBox 9"/>
          <p:cNvSpPr txBox="1"/>
          <p:nvPr/>
        </p:nvSpPr>
        <p:spPr>
          <a:xfrm>
            <a:off x="6451593" y="3826691"/>
            <a:ext cx="2629484" cy="323165"/>
          </a:xfrm>
          <a:prstGeom prst="rect">
            <a:avLst/>
          </a:prstGeom>
          <a:noFill/>
        </p:spPr>
        <p:txBody>
          <a:bodyPr wrap="square" rtlCol="0">
            <a:spAutoFit/>
          </a:bodyPr>
          <a:lstStyle/>
          <a:p>
            <a:pPr algn="ctr"/>
            <a:r>
              <a:rPr lang="en-US" sz="1500" smtClean="0">
                <a:solidFill>
                  <a:srgbClr val="006600"/>
                </a:solidFill>
              </a:rPr>
              <a:t>Evaporation</a:t>
            </a:r>
            <a:endParaRPr lang="en-US" sz="1500" dirty="0">
              <a:solidFill>
                <a:srgbClr val="006600"/>
              </a:solidFill>
            </a:endParaRPr>
          </a:p>
        </p:txBody>
      </p:sp>
      <p:pic>
        <p:nvPicPr>
          <p:cNvPr id="11" name="Picture 10"/>
          <p:cNvPicPr>
            <a:picLocks noChangeAspect="1"/>
          </p:cNvPicPr>
          <p:nvPr/>
        </p:nvPicPr>
        <p:blipFill>
          <a:blip r:embed="rId4"/>
          <a:stretch>
            <a:fillRect/>
          </a:stretch>
        </p:blipFill>
        <p:spPr>
          <a:xfrm>
            <a:off x="6560485" y="2692807"/>
            <a:ext cx="2548619" cy="777239"/>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19976" t="20457" r="14410" b="33234"/>
          <a:stretch/>
        </p:blipFill>
        <p:spPr>
          <a:xfrm>
            <a:off x="133207" y="4654933"/>
            <a:ext cx="1836724" cy="1012736"/>
          </a:xfrm>
          <a:prstGeom prst="rect">
            <a:avLst/>
          </a:prstGeom>
        </p:spPr>
      </p:pic>
      <p:pic>
        <p:nvPicPr>
          <p:cNvPr id="20" name="Picture 2" descr="C:\Users\Administrator\Dropbox\MY STUFF\WIS\20151129_140231_fli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8951" y="4600912"/>
            <a:ext cx="2506487" cy="11270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31179" r="28025"/>
          <a:stretch/>
        </p:blipFill>
        <p:spPr>
          <a:xfrm rot="5400000">
            <a:off x="7176863" y="4077581"/>
            <a:ext cx="1178944" cy="2167441"/>
          </a:xfrm>
          <a:prstGeom prst="rect">
            <a:avLst/>
          </a:prstGeom>
        </p:spPr>
      </p:pic>
      <p:sp>
        <p:nvSpPr>
          <p:cNvPr id="17" name="Title 1"/>
          <p:cNvSpPr>
            <a:spLocks noGrp="1"/>
          </p:cNvSpPr>
          <p:nvPr>
            <p:ph type="title"/>
          </p:nvPr>
        </p:nvSpPr>
        <p:spPr>
          <a:xfrm>
            <a:off x="359707" y="343610"/>
            <a:ext cx="8348607" cy="1325563"/>
          </a:xfrm>
        </p:spPr>
        <p:txBody>
          <a:bodyPr/>
          <a:lstStyle/>
          <a:p>
            <a:pPr algn="ctr"/>
            <a:r>
              <a:rPr lang="en-US" b="1" dirty="0"/>
              <a:t>Masterplan for cooling (paramagnetic) molecules</a:t>
            </a:r>
          </a:p>
        </p:txBody>
      </p:sp>
    </p:spTree>
    <p:extLst>
      <p:ext uri="{BB962C8B-B14F-4D97-AF65-F5344CB8AC3E}">
        <p14:creationId xmlns:p14="http://schemas.microsoft.com/office/powerpoint/2010/main" val="39591120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r="3093"/>
          <a:stretch/>
        </p:blipFill>
        <p:spPr>
          <a:xfrm>
            <a:off x="1226372" y="1061366"/>
            <a:ext cx="7035500" cy="4877819"/>
          </a:xfrm>
          <a:prstGeom prst="rect">
            <a:avLst/>
          </a:prstGeom>
        </p:spPr>
      </p:pic>
      <p:sp>
        <p:nvSpPr>
          <p:cNvPr id="2" name="TextBox 1"/>
          <p:cNvSpPr txBox="1"/>
          <p:nvPr/>
        </p:nvSpPr>
        <p:spPr>
          <a:xfrm>
            <a:off x="49960" y="2678654"/>
            <a:ext cx="1176412" cy="646331"/>
          </a:xfrm>
          <a:prstGeom prst="rect">
            <a:avLst/>
          </a:prstGeom>
          <a:noFill/>
        </p:spPr>
        <p:txBody>
          <a:bodyPr wrap="none" rtlCol="0">
            <a:spAutoFit/>
          </a:bodyPr>
          <a:lstStyle/>
          <a:p>
            <a:pPr algn="ctr"/>
            <a:r>
              <a:rPr lang="en-US" b="1" dirty="0" smtClean="0">
                <a:solidFill>
                  <a:srgbClr val="FF0000"/>
                </a:solidFill>
              </a:rPr>
              <a:t>Ed</a:t>
            </a:r>
          </a:p>
          <a:p>
            <a:pPr algn="ctr"/>
            <a:r>
              <a:rPr lang="en-US" b="1" dirty="0" err="1" smtClean="0">
                <a:solidFill>
                  <a:srgbClr val="FF0000"/>
                </a:solidFill>
              </a:rPr>
              <a:t>Narevicius</a:t>
            </a:r>
            <a:endParaRPr lang="en-US" b="1" dirty="0">
              <a:solidFill>
                <a:srgbClr val="FF0000"/>
              </a:solidFill>
            </a:endParaRPr>
          </a:p>
        </p:txBody>
      </p:sp>
      <p:sp>
        <p:nvSpPr>
          <p:cNvPr id="5" name="TextBox 4"/>
          <p:cNvSpPr txBox="1"/>
          <p:nvPr/>
        </p:nvSpPr>
        <p:spPr>
          <a:xfrm>
            <a:off x="2891387" y="2599637"/>
            <a:ext cx="894797" cy="646331"/>
          </a:xfrm>
          <a:prstGeom prst="rect">
            <a:avLst/>
          </a:prstGeom>
          <a:solidFill>
            <a:schemeClr val="bg1">
              <a:alpha val="66000"/>
            </a:schemeClr>
          </a:solidFill>
        </p:spPr>
        <p:txBody>
          <a:bodyPr wrap="none" rtlCol="0">
            <a:spAutoFit/>
          </a:bodyPr>
          <a:lstStyle/>
          <a:p>
            <a:pPr algn="ctr"/>
            <a:r>
              <a:rPr lang="en-US" b="1" dirty="0" smtClean="0">
                <a:solidFill>
                  <a:srgbClr val="FF0000"/>
                </a:solidFill>
              </a:rPr>
              <a:t>Martin </a:t>
            </a:r>
          </a:p>
          <a:p>
            <a:pPr algn="ctr"/>
            <a:r>
              <a:rPr lang="en-US" b="1" dirty="0" err="1" smtClean="0">
                <a:solidFill>
                  <a:srgbClr val="FF0000"/>
                </a:solidFill>
              </a:rPr>
              <a:t>Pitzer</a:t>
            </a:r>
            <a:endParaRPr lang="en-US" b="1" dirty="0">
              <a:solidFill>
                <a:srgbClr val="FF0000"/>
              </a:solidFill>
            </a:endParaRPr>
          </a:p>
        </p:txBody>
      </p:sp>
      <p:sp>
        <p:nvSpPr>
          <p:cNvPr id="6" name="TextBox 5"/>
          <p:cNvSpPr txBox="1"/>
          <p:nvPr/>
        </p:nvSpPr>
        <p:spPr>
          <a:xfrm>
            <a:off x="3609195" y="3177109"/>
            <a:ext cx="1050417" cy="646331"/>
          </a:xfrm>
          <a:prstGeom prst="rect">
            <a:avLst/>
          </a:prstGeom>
          <a:solidFill>
            <a:schemeClr val="bg1">
              <a:alpha val="71000"/>
            </a:schemeClr>
          </a:solidFill>
        </p:spPr>
        <p:txBody>
          <a:bodyPr wrap="none" rtlCol="0">
            <a:spAutoFit/>
          </a:bodyPr>
          <a:lstStyle/>
          <a:p>
            <a:pPr algn="ctr"/>
            <a:r>
              <a:rPr lang="en-US" b="1" dirty="0" err="1" smtClean="0">
                <a:solidFill>
                  <a:srgbClr val="FF0000"/>
                </a:solidFill>
              </a:rPr>
              <a:t>Nitzan</a:t>
            </a:r>
            <a:endParaRPr lang="en-US" b="1" dirty="0" smtClean="0">
              <a:solidFill>
                <a:srgbClr val="FF0000"/>
              </a:solidFill>
            </a:endParaRPr>
          </a:p>
          <a:p>
            <a:pPr algn="ctr"/>
            <a:r>
              <a:rPr lang="en-US" b="1" dirty="0" err="1" smtClean="0">
                <a:solidFill>
                  <a:srgbClr val="FF0000"/>
                </a:solidFill>
              </a:rPr>
              <a:t>Akerman</a:t>
            </a:r>
            <a:endParaRPr lang="en-US" b="1" dirty="0">
              <a:solidFill>
                <a:srgbClr val="FF0000"/>
              </a:solidFill>
            </a:endParaRPr>
          </a:p>
        </p:txBody>
      </p:sp>
      <p:sp>
        <p:nvSpPr>
          <p:cNvPr id="7" name="TextBox 6"/>
          <p:cNvSpPr txBox="1"/>
          <p:nvPr/>
        </p:nvSpPr>
        <p:spPr>
          <a:xfrm>
            <a:off x="1036632" y="1472959"/>
            <a:ext cx="947696" cy="646331"/>
          </a:xfrm>
          <a:prstGeom prst="rect">
            <a:avLst/>
          </a:prstGeom>
          <a:solidFill>
            <a:schemeClr val="bg1">
              <a:alpha val="66000"/>
            </a:schemeClr>
          </a:solidFill>
        </p:spPr>
        <p:txBody>
          <a:bodyPr wrap="none" rtlCol="0">
            <a:spAutoFit/>
          </a:bodyPr>
          <a:lstStyle/>
          <a:p>
            <a:pPr algn="ctr"/>
            <a:r>
              <a:rPr lang="en-US" b="1" dirty="0" smtClean="0">
                <a:solidFill>
                  <a:srgbClr val="FF0000"/>
                </a:solidFill>
              </a:rPr>
              <a:t>Michael</a:t>
            </a:r>
          </a:p>
          <a:p>
            <a:pPr algn="ctr"/>
            <a:r>
              <a:rPr lang="en-US" b="1" dirty="0" err="1" smtClean="0">
                <a:solidFill>
                  <a:srgbClr val="FF0000"/>
                </a:solidFill>
              </a:rPr>
              <a:t>Karpov</a:t>
            </a:r>
            <a:endParaRPr lang="en-US" b="1" dirty="0">
              <a:solidFill>
                <a:srgbClr val="FF0000"/>
              </a:solidFill>
            </a:endParaRPr>
          </a:p>
        </p:txBody>
      </p:sp>
      <p:sp>
        <p:nvSpPr>
          <p:cNvPr id="9" name="TextBox 8"/>
          <p:cNvSpPr txBox="1"/>
          <p:nvPr/>
        </p:nvSpPr>
        <p:spPr>
          <a:xfrm>
            <a:off x="2685870" y="1072257"/>
            <a:ext cx="1655710" cy="369332"/>
          </a:xfrm>
          <a:prstGeom prst="rect">
            <a:avLst/>
          </a:prstGeom>
          <a:solidFill>
            <a:schemeClr val="bg1">
              <a:alpha val="66000"/>
            </a:schemeClr>
          </a:solidFill>
        </p:spPr>
        <p:txBody>
          <a:bodyPr wrap="none" rtlCol="0">
            <a:spAutoFit/>
          </a:bodyPr>
          <a:lstStyle/>
          <a:p>
            <a:pPr algn="ctr"/>
            <a:r>
              <a:rPr lang="en-US" b="1" dirty="0" smtClean="0">
                <a:solidFill>
                  <a:srgbClr val="FF0000"/>
                </a:solidFill>
              </a:rPr>
              <a:t>Julia </a:t>
            </a:r>
            <a:r>
              <a:rPr lang="en-US" b="1" dirty="0" err="1" smtClean="0">
                <a:solidFill>
                  <a:srgbClr val="FF0000"/>
                </a:solidFill>
              </a:rPr>
              <a:t>Narevicius</a:t>
            </a:r>
            <a:endParaRPr lang="en-US" b="1" dirty="0">
              <a:solidFill>
                <a:srgbClr val="FF0000"/>
              </a:solidFill>
            </a:endParaRPr>
          </a:p>
        </p:txBody>
      </p:sp>
      <p:sp>
        <p:nvSpPr>
          <p:cNvPr id="14" name="TextBox 13"/>
          <p:cNvSpPr txBox="1"/>
          <p:nvPr/>
        </p:nvSpPr>
        <p:spPr>
          <a:xfrm>
            <a:off x="1984328" y="3638774"/>
            <a:ext cx="606256" cy="369332"/>
          </a:xfrm>
          <a:prstGeom prst="rect">
            <a:avLst/>
          </a:prstGeom>
          <a:solidFill>
            <a:schemeClr val="bg1">
              <a:alpha val="66000"/>
            </a:schemeClr>
          </a:solidFill>
        </p:spPr>
        <p:txBody>
          <a:bodyPr wrap="none" rtlCol="0">
            <a:spAutoFit/>
          </a:bodyPr>
          <a:lstStyle/>
          <a:p>
            <a:pPr algn="ctr"/>
            <a:r>
              <a:rPr lang="en-US" b="1" dirty="0" err="1" smtClean="0">
                <a:solidFill>
                  <a:srgbClr val="FF0000"/>
                </a:solidFill>
              </a:rPr>
              <a:t>Idan</a:t>
            </a:r>
            <a:endParaRPr lang="en-US" b="1" dirty="0">
              <a:solidFill>
                <a:srgbClr val="FF0000"/>
              </a:solidFill>
            </a:endParaRPr>
          </a:p>
        </p:txBody>
      </p:sp>
      <p:pic>
        <p:nvPicPr>
          <p:cNvPr id="3" name="Picture 2"/>
          <p:cNvPicPr>
            <a:picLocks noChangeAspect="1"/>
          </p:cNvPicPr>
          <p:nvPr/>
        </p:nvPicPr>
        <p:blipFill rotWithShape="1">
          <a:blip r:embed="rId4"/>
          <a:srcRect l="30412" t="34952" r="58588" b="37688"/>
          <a:stretch/>
        </p:blipFill>
        <p:spPr>
          <a:xfrm>
            <a:off x="6556478" y="968830"/>
            <a:ext cx="754174" cy="1008255"/>
          </a:xfrm>
          <a:prstGeom prst="rect">
            <a:avLst/>
          </a:prstGeom>
        </p:spPr>
      </p:pic>
      <p:pic>
        <p:nvPicPr>
          <p:cNvPr id="10" name="Picture 9"/>
          <p:cNvPicPr>
            <a:picLocks noChangeAspect="1"/>
          </p:cNvPicPr>
          <p:nvPr/>
        </p:nvPicPr>
        <p:blipFill rotWithShape="1">
          <a:blip r:embed="rId5"/>
          <a:srcRect l="52117" t="15801" r="37471" b="58801"/>
          <a:stretch/>
        </p:blipFill>
        <p:spPr>
          <a:xfrm>
            <a:off x="7530420" y="1087995"/>
            <a:ext cx="678096" cy="889090"/>
          </a:xfrm>
          <a:prstGeom prst="rect">
            <a:avLst/>
          </a:prstGeom>
        </p:spPr>
      </p:pic>
      <p:sp>
        <p:nvSpPr>
          <p:cNvPr id="12" name="TextBox 11"/>
          <p:cNvSpPr txBox="1"/>
          <p:nvPr/>
        </p:nvSpPr>
        <p:spPr>
          <a:xfrm>
            <a:off x="5308794" y="3684940"/>
            <a:ext cx="738857" cy="646331"/>
          </a:xfrm>
          <a:prstGeom prst="rect">
            <a:avLst/>
          </a:prstGeom>
          <a:solidFill>
            <a:schemeClr val="bg1">
              <a:alpha val="71000"/>
            </a:schemeClr>
          </a:solidFill>
        </p:spPr>
        <p:txBody>
          <a:bodyPr wrap="none" rtlCol="0">
            <a:spAutoFit/>
          </a:bodyPr>
          <a:lstStyle/>
          <a:p>
            <a:pPr algn="ctr"/>
            <a:r>
              <a:rPr lang="en-US" b="1" dirty="0" err="1" smtClean="0">
                <a:solidFill>
                  <a:srgbClr val="FF0000"/>
                </a:solidFill>
              </a:rPr>
              <a:t>Yair</a:t>
            </a:r>
            <a:endParaRPr lang="en-US" b="1" dirty="0" smtClean="0">
              <a:solidFill>
                <a:srgbClr val="FF0000"/>
              </a:solidFill>
            </a:endParaRPr>
          </a:p>
          <a:p>
            <a:pPr algn="ctr"/>
            <a:r>
              <a:rPr lang="en-US" b="1" dirty="0" err="1" smtClean="0">
                <a:solidFill>
                  <a:srgbClr val="FF0000"/>
                </a:solidFill>
              </a:rPr>
              <a:t>Segev</a:t>
            </a:r>
            <a:endParaRPr lang="en-US" b="1" dirty="0">
              <a:solidFill>
                <a:srgbClr val="FF0000"/>
              </a:solidFill>
            </a:endParaRPr>
          </a:p>
        </p:txBody>
      </p:sp>
    </p:spTree>
    <p:extLst>
      <p:ext uri="{BB962C8B-B14F-4D97-AF65-F5344CB8AC3E}">
        <p14:creationId xmlns:p14="http://schemas.microsoft.com/office/powerpoint/2010/main" val="136904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9976" t="20457" r="14410" b="33234"/>
          <a:stretch/>
        </p:blipFill>
        <p:spPr>
          <a:xfrm>
            <a:off x="1474486" y="1934185"/>
            <a:ext cx="6360308" cy="3506957"/>
          </a:xfrm>
          <a:prstGeom prst="rect">
            <a:avLst/>
          </a:prstGeom>
        </p:spPr>
      </p:pic>
      <p:sp>
        <p:nvSpPr>
          <p:cNvPr id="2" name="Title 1"/>
          <p:cNvSpPr>
            <a:spLocks noGrp="1"/>
          </p:cNvSpPr>
          <p:nvPr>
            <p:ph type="title"/>
          </p:nvPr>
        </p:nvSpPr>
        <p:spPr>
          <a:xfrm>
            <a:off x="359707" y="343610"/>
            <a:ext cx="8348607" cy="1325563"/>
          </a:xfrm>
        </p:spPr>
        <p:txBody>
          <a:bodyPr/>
          <a:lstStyle/>
          <a:p>
            <a:pPr algn="ctr"/>
            <a:r>
              <a:rPr lang="en-US" b="1" dirty="0"/>
              <a:t>Masterplan for cooling (paramagnetic) molecules</a:t>
            </a:r>
          </a:p>
        </p:txBody>
      </p:sp>
      <p:sp>
        <p:nvSpPr>
          <p:cNvPr id="15" name="TextBox 14"/>
          <p:cNvSpPr txBox="1"/>
          <p:nvPr/>
        </p:nvSpPr>
        <p:spPr>
          <a:xfrm>
            <a:off x="3104409" y="5499972"/>
            <a:ext cx="3100462" cy="369332"/>
          </a:xfrm>
          <a:prstGeom prst="rect">
            <a:avLst/>
          </a:prstGeom>
          <a:noFill/>
        </p:spPr>
        <p:txBody>
          <a:bodyPr wrap="square" rtlCol="0">
            <a:spAutoFit/>
          </a:bodyPr>
          <a:lstStyle/>
          <a:p>
            <a:pPr algn="ctr"/>
            <a:r>
              <a:rPr lang="en-US" b="1" u="sng" dirty="0">
                <a:solidFill>
                  <a:srgbClr val="2501BF"/>
                </a:solidFill>
              </a:rPr>
              <a:t>Step 1:</a:t>
            </a:r>
            <a:r>
              <a:rPr lang="en-US" b="1" dirty="0">
                <a:solidFill>
                  <a:srgbClr val="2501BF"/>
                </a:solidFill>
              </a:rPr>
              <a:t> Expansion cooling</a:t>
            </a:r>
          </a:p>
        </p:txBody>
      </p:sp>
    </p:spTree>
    <p:extLst>
      <p:ext uri="{BB962C8B-B14F-4D97-AF65-F5344CB8AC3E}">
        <p14:creationId xmlns:p14="http://schemas.microsoft.com/office/powerpoint/2010/main" val="2169190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a:xfrm>
            <a:off x="540572" y="4624453"/>
            <a:ext cx="5305788" cy="234315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40000"/>
              </a:spcBef>
            </a:pPr>
            <a:r>
              <a:rPr lang="en-US" altLang="en-US" sz="2425" dirty="0" smtClean="0">
                <a:solidFill>
                  <a:prstClr val="black"/>
                </a:solidFill>
              </a:rPr>
              <a:t>Simple </a:t>
            </a:r>
            <a:r>
              <a:rPr lang="en-US" altLang="en-US" sz="2425" dirty="0">
                <a:solidFill>
                  <a:prstClr val="black"/>
                </a:solidFill>
              </a:rPr>
              <a:t>and </a:t>
            </a:r>
            <a:r>
              <a:rPr lang="en-US" altLang="en-US" sz="2425" dirty="0" smtClean="0">
                <a:solidFill>
                  <a:prstClr val="black"/>
                </a:solidFill>
              </a:rPr>
              <a:t>general</a:t>
            </a:r>
          </a:p>
          <a:p>
            <a:pPr>
              <a:spcBef>
                <a:spcPct val="40000"/>
              </a:spcBef>
            </a:pPr>
            <a:r>
              <a:rPr lang="en-US" altLang="en-US" sz="2425" dirty="0" smtClean="0">
                <a:solidFill>
                  <a:prstClr val="black"/>
                </a:solidFill>
              </a:rPr>
              <a:t>High </a:t>
            </a:r>
            <a:r>
              <a:rPr lang="en-US" altLang="en-US" sz="2425" dirty="0">
                <a:solidFill>
                  <a:prstClr val="black"/>
                </a:solidFill>
              </a:rPr>
              <a:t>densities (~10</a:t>
            </a:r>
            <a:r>
              <a:rPr lang="en-US" altLang="en-US" sz="2425" baseline="30000" dirty="0">
                <a:solidFill>
                  <a:prstClr val="black"/>
                </a:solidFill>
              </a:rPr>
              <a:t>15 </a:t>
            </a:r>
            <a:r>
              <a:rPr lang="en-US" altLang="en-US" sz="2425" dirty="0">
                <a:solidFill>
                  <a:prstClr val="black"/>
                </a:solidFill>
              </a:rPr>
              <a:t>cm</a:t>
            </a:r>
            <a:r>
              <a:rPr lang="en-US" altLang="en-US" sz="2425" baseline="30000" dirty="0">
                <a:solidFill>
                  <a:prstClr val="black"/>
                </a:solidFill>
              </a:rPr>
              <a:t>-3</a:t>
            </a:r>
            <a:r>
              <a:rPr lang="en-US" altLang="en-US" sz="2425" dirty="0">
                <a:solidFill>
                  <a:prstClr val="black"/>
                </a:solidFill>
              </a:rPr>
              <a:t>)</a:t>
            </a:r>
          </a:p>
          <a:p>
            <a:pPr>
              <a:spcBef>
                <a:spcPct val="40000"/>
              </a:spcBef>
            </a:pPr>
            <a:r>
              <a:rPr lang="en-US" altLang="en-US" sz="2425" dirty="0">
                <a:solidFill>
                  <a:prstClr val="black"/>
                </a:solidFill>
              </a:rPr>
              <a:t>Low temperatures </a:t>
            </a:r>
            <a:r>
              <a:rPr lang="en-US" sz="2425" dirty="0" smtClean="0">
                <a:solidFill>
                  <a:prstClr val="black"/>
                </a:solidFill>
              </a:rPr>
              <a:t>(&lt;1K)</a:t>
            </a:r>
            <a:endParaRPr lang="en-US" sz="2425" dirty="0">
              <a:solidFill>
                <a:prstClr val="black"/>
              </a:solidFill>
            </a:endParaRPr>
          </a:p>
        </p:txBody>
      </p:sp>
      <mc:AlternateContent xmlns:mc="http://schemas.openxmlformats.org/markup-compatibility/2006" xmlns:a14="http://schemas.microsoft.com/office/drawing/2010/main">
        <mc:Choice Requires="a14">
          <p:sp>
            <p:nvSpPr>
              <p:cNvPr id="6" name="Text Box 5"/>
              <p:cNvSpPr txBox="1">
                <a:spLocks noChangeArrowheads="1"/>
              </p:cNvSpPr>
              <p:nvPr/>
            </p:nvSpPr>
            <p:spPr bwMode="auto">
              <a:xfrm>
                <a:off x="1397799" y="2842245"/>
                <a:ext cx="1145740" cy="323165"/>
              </a:xfrm>
              <a:prstGeom prst="rect">
                <a:avLst/>
              </a:prstGeom>
              <a:noFill/>
              <a:ln w="9525">
                <a:noFill/>
                <a:miter lim="800000"/>
                <a:headEnd/>
                <a:tailEnd/>
              </a:ln>
              <a:effectLs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rtl="0" eaLnBrk="0" fontAlgn="base" hangingPunct="0">
                  <a:spcBef>
                    <a:spcPct val="0"/>
                  </a:spcBef>
                  <a:spcAft>
                    <a:spcPct val="0"/>
                  </a:spcAft>
                  <a:defRPr>
                    <a:solidFill>
                      <a:schemeClr val="tx1"/>
                    </a:solidFill>
                    <a:latin typeface="Arial" pitchFamily="34" charset="0"/>
                  </a:defRPr>
                </a:lvl6pPr>
                <a:lvl7pPr marL="2971800" indent="-228600" rtl="0" eaLnBrk="0" fontAlgn="base" hangingPunct="0">
                  <a:spcBef>
                    <a:spcPct val="0"/>
                  </a:spcBef>
                  <a:spcAft>
                    <a:spcPct val="0"/>
                  </a:spcAft>
                  <a:defRPr>
                    <a:solidFill>
                      <a:schemeClr val="tx1"/>
                    </a:solidFill>
                    <a:latin typeface="Arial" pitchFamily="34" charset="0"/>
                  </a:defRPr>
                </a:lvl7pPr>
                <a:lvl8pPr marL="3429000" indent="-228600" rtl="0" eaLnBrk="0" fontAlgn="base" hangingPunct="0">
                  <a:spcBef>
                    <a:spcPct val="0"/>
                  </a:spcBef>
                  <a:spcAft>
                    <a:spcPct val="0"/>
                  </a:spcAft>
                  <a:defRPr>
                    <a:solidFill>
                      <a:schemeClr val="tx1"/>
                    </a:solidFill>
                    <a:latin typeface="Arial" pitchFamily="34" charset="0"/>
                  </a:defRPr>
                </a:lvl8pPr>
                <a:lvl9pPr marL="3886200" indent="-228600" rtl="0" eaLnBrk="0" fontAlgn="base" hangingPunct="0">
                  <a:spcBef>
                    <a:spcPct val="0"/>
                  </a:spcBef>
                  <a:spcAft>
                    <a:spcPct val="0"/>
                  </a:spcAft>
                  <a:defRPr>
                    <a:solidFill>
                      <a:schemeClr val="tx1"/>
                    </a:solidFill>
                    <a:latin typeface="Arial" pitchFamily="34" charset="0"/>
                  </a:defRPr>
                </a:lvl9pPr>
              </a:lstStyle>
              <a:p>
                <a:pPr eaLnBrk="1" hangingPunct="1"/>
                <a14:m>
                  <m:oMathPara xmlns:m="http://schemas.openxmlformats.org/officeDocument/2006/math">
                    <m:oMathParaPr>
                      <m:jc m:val="centerGroup"/>
                    </m:oMathParaPr>
                    <m:oMath xmlns:m="http://schemas.openxmlformats.org/officeDocument/2006/math">
                      <m:r>
                        <a:rPr lang="en-US" sz="1500" i="1">
                          <a:solidFill>
                            <a:srgbClr val="C00000"/>
                          </a:solidFill>
                          <a:latin typeface="Cambria Math"/>
                          <a:cs typeface="Arial" pitchFamily="34" charset="0"/>
                        </a:rPr>
                        <m:t>𝑃</m:t>
                      </m:r>
                      <m:r>
                        <a:rPr lang="en-US" sz="1500" i="1">
                          <a:solidFill>
                            <a:srgbClr val="C00000"/>
                          </a:solidFill>
                          <a:latin typeface="Cambria Math"/>
                          <a:cs typeface="Arial" pitchFamily="34" charset="0"/>
                        </a:rPr>
                        <m:t>~10 </m:t>
                      </m:r>
                      <m:r>
                        <a:rPr lang="en-US" sz="1500" i="1">
                          <a:solidFill>
                            <a:srgbClr val="C00000"/>
                          </a:solidFill>
                          <a:latin typeface="Cambria Math"/>
                          <a:cs typeface="Arial" pitchFamily="34" charset="0"/>
                        </a:rPr>
                        <m:t>𝑏𝑎𝑟</m:t>
                      </m:r>
                    </m:oMath>
                  </m:oMathPara>
                </a14:m>
                <a:endParaRPr lang="en-US" sz="1500" dirty="0">
                  <a:solidFill>
                    <a:srgbClr val="C00000"/>
                  </a:solidFill>
                  <a:latin typeface="Calibri"/>
                  <a:cs typeface="Arial" pitchFamily="34" charset="0"/>
                </a:endParaRPr>
              </a:p>
            </p:txBody>
          </p:sp>
        </mc:Choice>
        <mc:Fallback xmlns="">
          <p:sp>
            <p:nvSpPr>
              <p:cNvPr id="6" name="Text Box 5"/>
              <p:cNvSpPr txBox="1">
                <a:spLocks noRot="1" noChangeAspect="1" noMove="1" noResize="1" noEditPoints="1" noAdjustHandles="1" noChangeArrowheads="1" noChangeShapeType="1" noTextEdit="1"/>
              </p:cNvSpPr>
              <p:nvPr/>
            </p:nvSpPr>
            <p:spPr bwMode="auto">
              <a:xfrm>
                <a:off x="1397799" y="2842245"/>
                <a:ext cx="1145740" cy="323165"/>
              </a:xfrm>
              <a:prstGeom prst="rect">
                <a:avLst/>
              </a:prstGeom>
              <a:blipFill rotWithShape="0">
                <a:blip r:embed="rId3"/>
                <a:stretch>
                  <a:fillRect/>
                </a:stretch>
              </a:blipFill>
              <a:ln w="9525">
                <a:noFill/>
                <a:miter lim="800000"/>
                <a:headEnd/>
                <a:tailEnd/>
              </a:ln>
              <a:effectLst/>
              <a:extLst/>
            </p:spPr>
            <p:txBody>
              <a:bodyPr/>
              <a:lstStyle/>
              <a:p>
                <a:r>
                  <a:rPr lang="en-US">
                    <a:noFill/>
                  </a:rPr>
                  <a:t> </a:t>
                </a:r>
              </a:p>
            </p:txBody>
          </p:sp>
        </mc:Fallback>
      </mc:AlternateContent>
      <p:sp>
        <p:nvSpPr>
          <p:cNvPr id="10" name="Text Box 9"/>
          <p:cNvSpPr txBox="1">
            <a:spLocks noChangeArrowheads="1"/>
          </p:cNvSpPr>
          <p:nvPr/>
        </p:nvSpPr>
        <p:spPr bwMode="auto">
          <a:xfrm>
            <a:off x="1493846" y="2341376"/>
            <a:ext cx="103624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rtl="0" eaLnBrk="0" fontAlgn="base" hangingPunct="0">
              <a:spcBef>
                <a:spcPct val="0"/>
              </a:spcBef>
              <a:spcAft>
                <a:spcPct val="0"/>
              </a:spcAft>
              <a:defRPr>
                <a:solidFill>
                  <a:schemeClr val="tx1"/>
                </a:solidFill>
                <a:latin typeface="Arial" pitchFamily="34" charset="0"/>
              </a:defRPr>
            </a:lvl6pPr>
            <a:lvl7pPr marL="2971800" indent="-228600" rtl="0" eaLnBrk="0" fontAlgn="base" hangingPunct="0">
              <a:spcBef>
                <a:spcPct val="0"/>
              </a:spcBef>
              <a:spcAft>
                <a:spcPct val="0"/>
              </a:spcAft>
              <a:defRPr>
                <a:solidFill>
                  <a:schemeClr val="tx1"/>
                </a:solidFill>
                <a:latin typeface="Arial" pitchFamily="34" charset="0"/>
              </a:defRPr>
            </a:lvl7pPr>
            <a:lvl8pPr marL="3429000" indent="-228600" rtl="0" eaLnBrk="0" fontAlgn="base" hangingPunct="0">
              <a:spcBef>
                <a:spcPct val="0"/>
              </a:spcBef>
              <a:spcAft>
                <a:spcPct val="0"/>
              </a:spcAft>
              <a:defRPr>
                <a:solidFill>
                  <a:schemeClr val="tx1"/>
                </a:solidFill>
                <a:latin typeface="Arial" pitchFamily="34" charset="0"/>
              </a:defRPr>
            </a:lvl8pPr>
            <a:lvl9pPr marL="3886200" indent="-228600" rtl="0" eaLnBrk="0" fontAlgn="base" hangingPunct="0">
              <a:spcBef>
                <a:spcPct val="0"/>
              </a:spcBef>
              <a:spcAft>
                <a:spcPct val="0"/>
              </a:spcAft>
              <a:defRPr>
                <a:solidFill>
                  <a:schemeClr val="tx1"/>
                </a:solidFill>
                <a:latin typeface="Arial" pitchFamily="34" charset="0"/>
              </a:defRPr>
            </a:lvl9pPr>
          </a:lstStyle>
          <a:p>
            <a:pPr algn="ctr" eaLnBrk="1" hangingPunct="1"/>
            <a:r>
              <a:rPr lang="en-US" sz="1500" dirty="0">
                <a:solidFill>
                  <a:prstClr val="black"/>
                </a:solidFill>
                <a:latin typeface="Calibri"/>
              </a:rPr>
              <a:t>Gas source</a:t>
            </a:r>
          </a:p>
          <a:p>
            <a:pPr algn="ctr" eaLnBrk="1" hangingPunct="1"/>
            <a:r>
              <a:rPr lang="en-US" sz="1500" dirty="0">
                <a:solidFill>
                  <a:prstClr val="black"/>
                </a:solidFill>
                <a:latin typeface="Calibri"/>
              </a:rPr>
              <a:t>chamber</a:t>
            </a:r>
          </a:p>
        </p:txBody>
      </p:sp>
      <p:sp>
        <p:nvSpPr>
          <p:cNvPr id="11" name="Text Box 10"/>
          <p:cNvSpPr txBox="1">
            <a:spLocks noChangeArrowheads="1"/>
          </p:cNvSpPr>
          <p:nvPr/>
        </p:nvSpPr>
        <p:spPr bwMode="auto">
          <a:xfrm>
            <a:off x="5866838" y="1712469"/>
            <a:ext cx="100546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rtl="0" eaLnBrk="0" fontAlgn="base" hangingPunct="0">
              <a:spcBef>
                <a:spcPct val="0"/>
              </a:spcBef>
              <a:spcAft>
                <a:spcPct val="0"/>
              </a:spcAft>
              <a:defRPr>
                <a:solidFill>
                  <a:schemeClr val="tx1"/>
                </a:solidFill>
                <a:latin typeface="Arial" pitchFamily="34" charset="0"/>
              </a:defRPr>
            </a:lvl6pPr>
            <a:lvl7pPr marL="2971800" indent="-228600" rtl="0" eaLnBrk="0" fontAlgn="base" hangingPunct="0">
              <a:spcBef>
                <a:spcPct val="0"/>
              </a:spcBef>
              <a:spcAft>
                <a:spcPct val="0"/>
              </a:spcAft>
              <a:defRPr>
                <a:solidFill>
                  <a:schemeClr val="tx1"/>
                </a:solidFill>
                <a:latin typeface="Arial" pitchFamily="34" charset="0"/>
              </a:defRPr>
            </a:lvl7pPr>
            <a:lvl8pPr marL="3429000" indent="-228600" rtl="0" eaLnBrk="0" fontAlgn="base" hangingPunct="0">
              <a:spcBef>
                <a:spcPct val="0"/>
              </a:spcBef>
              <a:spcAft>
                <a:spcPct val="0"/>
              </a:spcAft>
              <a:defRPr>
                <a:solidFill>
                  <a:schemeClr val="tx1"/>
                </a:solidFill>
                <a:latin typeface="Arial" pitchFamily="34" charset="0"/>
              </a:defRPr>
            </a:lvl8pPr>
            <a:lvl9pPr marL="3886200" indent="-228600" rtl="0" eaLnBrk="0" fontAlgn="base" hangingPunct="0">
              <a:spcBef>
                <a:spcPct val="0"/>
              </a:spcBef>
              <a:spcAft>
                <a:spcPct val="0"/>
              </a:spcAft>
              <a:defRPr>
                <a:solidFill>
                  <a:schemeClr val="tx1"/>
                </a:solidFill>
                <a:latin typeface="Arial" pitchFamily="34" charset="0"/>
              </a:defRPr>
            </a:lvl9pPr>
          </a:lstStyle>
          <a:p>
            <a:pPr eaLnBrk="1" hangingPunct="1"/>
            <a:r>
              <a:rPr lang="en-US" sz="1500" dirty="0">
                <a:solidFill>
                  <a:prstClr val="black"/>
                </a:solidFill>
                <a:latin typeface="Calibri"/>
              </a:rPr>
              <a:t>Vacuum </a:t>
            </a:r>
          </a:p>
          <a:p>
            <a:pPr eaLnBrk="1" hangingPunct="1"/>
            <a:r>
              <a:rPr lang="en-US" sz="1500" dirty="0">
                <a:solidFill>
                  <a:prstClr val="black"/>
                </a:solidFill>
                <a:latin typeface="Calibri"/>
              </a:rPr>
              <a:t>c</a:t>
            </a:r>
            <a:r>
              <a:rPr lang="en-US" sz="1500" dirty="0" smtClean="0">
                <a:solidFill>
                  <a:prstClr val="black"/>
                </a:solidFill>
                <a:latin typeface="Calibri"/>
              </a:rPr>
              <a:t>hamber</a:t>
            </a:r>
            <a:endParaRPr lang="en-US" sz="1500" dirty="0">
              <a:solidFill>
                <a:prstClr val="black"/>
              </a:solidFill>
              <a:latin typeface="Calibri"/>
            </a:endParaRPr>
          </a:p>
        </p:txBody>
      </p:sp>
      <mc:AlternateContent xmlns:mc="http://schemas.openxmlformats.org/markup-compatibility/2006" xmlns:a14="http://schemas.microsoft.com/office/drawing/2010/main">
        <mc:Choice Requires="a14">
          <p:sp>
            <p:nvSpPr>
              <p:cNvPr id="81" name="TextBox 80"/>
              <p:cNvSpPr txBox="1"/>
              <p:nvPr/>
            </p:nvSpPr>
            <p:spPr>
              <a:xfrm>
                <a:off x="6695524" y="1923315"/>
                <a:ext cx="122688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solidFill>
                            <a:srgbClr val="C00000"/>
                          </a:solidFill>
                          <a:latin typeface="Cambria Math"/>
                        </a:rPr>
                        <m:t>𝑃</m:t>
                      </m:r>
                      <m:r>
                        <a:rPr lang="en-US" sz="1350" i="1">
                          <a:solidFill>
                            <a:srgbClr val="C00000"/>
                          </a:solidFill>
                          <a:latin typeface="Cambria Math"/>
                        </a:rPr>
                        <m:t>~</m:t>
                      </m:r>
                      <m:sSup>
                        <m:sSupPr>
                          <m:ctrlPr>
                            <a:rPr lang="en-US" sz="1350" i="1">
                              <a:solidFill>
                                <a:srgbClr val="C00000"/>
                              </a:solidFill>
                              <a:latin typeface="Cambria Math" panose="02040503050406030204" pitchFamily="18" charset="0"/>
                            </a:rPr>
                          </m:ctrlPr>
                        </m:sSupPr>
                        <m:e>
                          <m:r>
                            <a:rPr lang="en-US" sz="1350" i="1">
                              <a:solidFill>
                                <a:srgbClr val="C00000"/>
                              </a:solidFill>
                              <a:latin typeface="Cambria Math"/>
                            </a:rPr>
                            <m:t>10</m:t>
                          </m:r>
                        </m:e>
                        <m:sup>
                          <m:r>
                            <a:rPr lang="en-US" sz="1350" i="1">
                              <a:solidFill>
                                <a:srgbClr val="C00000"/>
                              </a:solidFill>
                              <a:latin typeface="Cambria Math"/>
                            </a:rPr>
                            <m:t>−9</m:t>
                          </m:r>
                        </m:sup>
                      </m:sSup>
                      <m:r>
                        <a:rPr lang="en-US" sz="1350" i="1">
                          <a:solidFill>
                            <a:srgbClr val="C00000"/>
                          </a:solidFill>
                          <a:latin typeface="Cambria Math"/>
                          <a:cs typeface="Arial" pitchFamily="34" charset="0"/>
                        </a:rPr>
                        <m:t>𝑚𝑏𝑎𝑟</m:t>
                      </m:r>
                    </m:oMath>
                  </m:oMathPara>
                </a14:m>
                <a:endParaRPr lang="en-US" sz="1350" i="1" dirty="0">
                  <a:solidFill>
                    <a:srgbClr val="C00000"/>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6695524" y="1923315"/>
                <a:ext cx="1226888" cy="300082"/>
              </a:xfrm>
              <a:prstGeom prst="rect">
                <a:avLst/>
              </a:prstGeom>
              <a:blipFill rotWithShape="0">
                <a:blip r:embed="rId4"/>
                <a:stretch>
                  <a:fillRect/>
                </a:stretch>
              </a:blipFill>
            </p:spPr>
            <p:txBody>
              <a:bodyPr/>
              <a:lstStyle/>
              <a:p>
                <a:r>
                  <a:rPr lang="en-US">
                    <a:noFill/>
                  </a:rPr>
                  <a:t> </a:t>
                </a:r>
              </a:p>
            </p:txBody>
          </p:sp>
        </mc:Fallback>
      </mc:AlternateContent>
      <p:grpSp>
        <p:nvGrpSpPr>
          <p:cNvPr id="3" name="Group 2"/>
          <p:cNvGrpSpPr/>
          <p:nvPr/>
        </p:nvGrpSpPr>
        <p:grpSpPr>
          <a:xfrm>
            <a:off x="2839698" y="1794117"/>
            <a:ext cx="3934881" cy="1840436"/>
            <a:chOff x="1530687" y="2148073"/>
            <a:chExt cx="3368417" cy="1395038"/>
          </a:xfrm>
        </p:grpSpPr>
        <p:grpSp>
          <p:nvGrpSpPr>
            <p:cNvPr id="83" name="Group 82"/>
            <p:cNvGrpSpPr/>
            <p:nvPr/>
          </p:nvGrpSpPr>
          <p:grpSpPr>
            <a:xfrm>
              <a:off x="1530687" y="2148073"/>
              <a:ext cx="2449862" cy="1395038"/>
              <a:chOff x="1828800" y="1504949"/>
              <a:chExt cx="5133975" cy="2762251"/>
            </a:xfrm>
          </p:grpSpPr>
          <p:sp>
            <p:nvSpPr>
              <p:cNvPr id="88" name="Rectangle 87"/>
              <p:cNvSpPr/>
              <p:nvPr/>
            </p:nvSpPr>
            <p:spPr>
              <a:xfrm>
                <a:off x="1828800" y="1529100"/>
                <a:ext cx="1752601" cy="27190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89" name="Picture 2" descr="https://sites.google.com/site/evenlavievalve/_/rsrc/1402911783363/vacuum-skimmers-etc/Density.jpg?height=400&amp;width=355"/>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81400" y="1504949"/>
                <a:ext cx="3381375" cy="2762251"/>
              </a:xfrm>
              <a:prstGeom prst="rect">
                <a:avLst/>
              </a:prstGeom>
              <a:noFill/>
              <a:extLst>
                <a:ext uri="{909E8E84-426E-40DD-AFC4-6F175D3DCCD1}">
                  <a14:hiddenFill xmlns:a14="http://schemas.microsoft.com/office/drawing/2010/main">
                    <a:solidFill>
                      <a:srgbClr val="FFFFFF"/>
                    </a:solidFill>
                  </a14:hiddenFill>
                </a:ext>
              </a:extLst>
            </p:spPr>
          </p:pic>
          <p:sp>
            <p:nvSpPr>
              <p:cNvPr id="90" name="Trapezoid 89"/>
              <p:cNvSpPr/>
              <p:nvPr/>
            </p:nvSpPr>
            <p:spPr>
              <a:xfrm rot="5400000">
                <a:off x="2105024" y="2562225"/>
                <a:ext cx="2133600" cy="857250"/>
              </a:xfrm>
              <a:prstGeom prst="trapezoid">
                <a:avLst>
                  <a:gd name="adj" fmla="val 1244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93" name="Rectangle 92"/>
              <p:cNvSpPr/>
              <p:nvPr/>
            </p:nvSpPr>
            <p:spPr>
              <a:xfrm>
                <a:off x="1828800" y="1924050"/>
                <a:ext cx="914400" cy="2133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pic>
          <p:nvPicPr>
            <p:cNvPr id="18739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8504" y="2600803"/>
              <a:ext cx="990600" cy="586701"/>
            </a:xfrm>
            <a:prstGeom prst="rect">
              <a:avLst/>
            </a:prstGeom>
            <a:noFill/>
            <a:ln>
              <a:noFill/>
            </a:ln>
            <a:effectLst/>
            <a:extLst/>
          </p:spPr>
        </p:pic>
      </p:grpSp>
      <p:pic>
        <p:nvPicPr>
          <p:cNvPr id="98"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5697" y="3973766"/>
            <a:ext cx="3639654" cy="2704554"/>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title"/>
          </p:nvPr>
        </p:nvSpPr>
        <p:spPr/>
        <p:txBody>
          <a:bodyPr>
            <a:normAutofit/>
          </a:bodyPr>
          <a:lstStyle/>
          <a:p>
            <a:pPr algn="ctr"/>
            <a:r>
              <a:rPr lang="en-US" b="1" dirty="0" smtClean="0"/>
              <a:t>Supersonic </a:t>
            </a:r>
            <a:r>
              <a:rPr lang="en-US" b="1" dirty="0"/>
              <a:t>expansion cooling</a:t>
            </a:r>
          </a:p>
        </p:txBody>
      </p:sp>
    </p:spTree>
    <p:extLst>
      <p:ext uri="{BB962C8B-B14F-4D97-AF65-F5344CB8AC3E}">
        <p14:creationId xmlns:p14="http://schemas.microsoft.com/office/powerpoint/2010/main" val="141660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Masterplan for cooling molecules</a:t>
            </a:r>
            <a:endParaRPr lang="en-US" dirty="0"/>
          </a:p>
        </p:txBody>
      </p:sp>
      <p:sp>
        <p:nvSpPr>
          <p:cNvPr id="15" name="TextBox 14"/>
          <p:cNvSpPr txBox="1"/>
          <p:nvPr/>
        </p:nvSpPr>
        <p:spPr>
          <a:xfrm>
            <a:off x="3162749" y="5473384"/>
            <a:ext cx="3100462" cy="369332"/>
          </a:xfrm>
          <a:prstGeom prst="rect">
            <a:avLst/>
          </a:prstGeom>
          <a:noFill/>
        </p:spPr>
        <p:txBody>
          <a:bodyPr wrap="square" rtlCol="0">
            <a:spAutoFit/>
          </a:bodyPr>
          <a:lstStyle/>
          <a:p>
            <a:pPr algn="ctr"/>
            <a:r>
              <a:rPr lang="en-US" b="1" u="sng" dirty="0">
                <a:solidFill>
                  <a:srgbClr val="C00000"/>
                </a:solidFill>
              </a:rPr>
              <a:t>Step 2:</a:t>
            </a:r>
            <a:r>
              <a:rPr lang="en-US" b="1" dirty="0">
                <a:solidFill>
                  <a:srgbClr val="C00000"/>
                </a:solidFill>
              </a:rPr>
              <a:t> Magnetic slowing</a:t>
            </a:r>
          </a:p>
        </p:txBody>
      </p:sp>
      <p:pic>
        <p:nvPicPr>
          <p:cNvPr id="10" name="Picture 2" descr="C:\Users\Administrator\Dropbox\MY STUFF\WIS\20151129_140231_fli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6542" y="2001048"/>
            <a:ext cx="6859345" cy="308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Users\yairs\Pictures\Decelerato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2434" y="2286173"/>
            <a:ext cx="4093477" cy="3001415"/>
          </a:xfrm>
          <a:prstGeom prst="rect">
            <a:avLst/>
          </a:prstGeom>
          <a:noFill/>
          <a:ln>
            <a:solidFill>
              <a:sysClr val="window" lastClr="FFFFFF"/>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1" dirty="0" smtClean="0"/>
              <a:t>Adiabatic magnetic deceleration</a:t>
            </a:r>
            <a:endParaRPr lang="en-US" b="1" dirty="0"/>
          </a:p>
        </p:txBody>
      </p:sp>
      <p:grpSp>
        <p:nvGrpSpPr>
          <p:cNvPr id="13" name="Group 12"/>
          <p:cNvGrpSpPr/>
          <p:nvPr/>
        </p:nvGrpSpPr>
        <p:grpSpPr>
          <a:xfrm>
            <a:off x="5541807" y="3675131"/>
            <a:ext cx="2057400" cy="1428750"/>
            <a:chOff x="6286512" y="3714752"/>
            <a:chExt cx="1357322" cy="1571636"/>
          </a:xfrm>
        </p:grpSpPr>
        <p:pic>
          <p:nvPicPr>
            <p:cNvPr id="14" name="Picture 2" descr="Q:\Etay\coils3_right.bmp"/>
            <p:cNvPicPr>
              <a:picLocks noChangeAspect="1" noChangeArrowheads="1"/>
            </p:cNvPicPr>
            <p:nvPr/>
          </p:nvPicPr>
          <p:blipFill>
            <a:blip r:embed="rId3" cstate="print">
              <a:clrChange>
                <a:clrFrom>
                  <a:srgbClr val="FFFFFF"/>
                </a:clrFrom>
                <a:clrTo>
                  <a:srgbClr val="FFFFFF">
                    <a:alpha val="0"/>
                  </a:srgbClr>
                </a:clrTo>
              </a:clrChange>
            </a:blip>
            <a:srcRect l="54332" t="14156" r="17586" b="10900"/>
            <a:stretch>
              <a:fillRect/>
            </a:stretch>
          </p:blipFill>
          <p:spPr bwMode="auto">
            <a:xfrm>
              <a:off x="6858016" y="3714752"/>
              <a:ext cx="785818" cy="1571636"/>
            </a:xfrm>
            <a:prstGeom prst="rect">
              <a:avLst/>
            </a:prstGeom>
            <a:noFill/>
            <a:ln w="9525">
              <a:noFill/>
              <a:miter lim="800000"/>
              <a:headEnd/>
              <a:tailEnd/>
            </a:ln>
          </p:spPr>
        </p:pic>
        <p:pic>
          <p:nvPicPr>
            <p:cNvPr id="16" name="Picture 2" descr="Q:\Etay\coils3_right.bmp"/>
            <p:cNvPicPr>
              <a:picLocks noChangeAspect="1" noChangeArrowheads="1"/>
            </p:cNvPicPr>
            <p:nvPr/>
          </p:nvPicPr>
          <p:blipFill>
            <a:blip r:embed="rId3" cstate="print">
              <a:clrChange>
                <a:clrFrom>
                  <a:srgbClr val="FFFFFF"/>
                </a:clrFrom>
                <a:clrTo>
                  <a:srgbClr val="FFFFFF">
                    <a:alpha val="0"/>
                  </a:srgbClr>
                </a:clrTo>
              </a:clrChange>
            </a:blip>
            <a:srcRect l="5961" t="13627" r="64572" b="11429"/>
            <a:stretch>
              <a:fillRect/>
            </a:stretch>
          </p:blipFill>
          <p:spPr bwMode="auto">
            <a:xfrm>
              <a:off x="6286512" y="3714752"/>
              <a:ext cx="823916" cy="1571636"/>
            </a:xfrm>
            <a:prstGeom prst="rect">
              <a:avLst/>
            </a:prstGeom>
            <a:noFill/>
            <a:ln w="9525">
              <a:noFill/>
              <a:miter lim="800000"/>
              <a:headEnd/>
              <a:tailEnd/>
            </a:ln>
          </p:spPr>
        </p:pic>
      </p:grpSp>
      <p:grpSp>
        <p:nvGrpSpPr>
          <p:cNvPr id="21" name="Group 20"/>
          <p:cNvGrpSpPr/>
          <p:nvPr/>
        </p:nvGrpSpPr>
        <p:grpSpPr>
          <a:xfrm>
            <a:off x="4513109" y="2589284"/>
            <a:ext cx="4002241" cy="2138351"/>
            <a:chOff x="446638" y="483568"/>
            <a:chExt cx="7643830" cy="4598928"/>
          </a:xfrm>
        </p:grpSpPr>
        <p:sp>
          <p:nvSpPr>
            <p:cNvPr id="22" name="Freeform 21"/>
            <p:cNvSpPr/>
            <p:nvPr/>
          </p:nvSpPr>
          <p:spPr>
            <a:xfrm>
              <a:off x="1647289" y="2450158"/>
              <a:ext cx="2658011" cy="1740842"/>
            </a:xfrm>
            <a:custGeom>
              <a:avLst/>
              <a:gdLst>
                <a:gd name="connsiteX0" fmla="*/ 0 w 3333750"/>
                <a:gd name="connsiteY0" fmla="*/ 2642411 h 2642411"/>
                <a:gd name="connsiteX1" fmla="*/ 1438275 w 3333750"/>
                <a:gd name="connsiteY1" fmla="*/ 2042336 h 2642411"/>
                <a:gd name="connsiteX2" fmla="*/ 2276475 w 3333750"/>
                <a:gd name="connsiteY2" fmla="*/ 3986 h 2642411"/>
                <a:gd name="connsiteX3" fmla="*/ 3333750 w 3333750"/>
                <a:gd name="connsiteY3" fmla="*/ 2623361 h 2642411"/>
                <a:gd name="connsiteX0" fmla="*/ 0 w 3333750"/>
                <a:gd name="connsiteY0" fmla="*/ 2651918 h 2651918"/>
                <a:gd name="connsiteX1" fmla="*/ 1438275 w 3333750"/>
                <a:gd name="connsiteY1" fmla="*/ 2051843 h 2651918"/>
                <a:gd name="connsiteX2" fmla="*/ 2362200 w 3333750"/>
                <a:gd name="connsiteY2" fmla="*/ 3968 h 2651918"/>
                <a:gd name="connsiteX3" fmla="*/ 3333750 w 3333750"/>
                <a:gd name="connsiteY3" fmla="*/ 2632868 h 2651918"/>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56901 h 2656901"/>
                <a:gd name="connsiteX1" fmla="*/ 1581150 w 3333750"/>
                <a:gd name="connsiteY1" fmla="*/ 1828226 h 2656901"/>
                <a:gd name="connsiteX2" fmla="*/ 2362200 w 3333750"/>
                <a:gd name="connsiteY2" fmla="*/ 8951 h 2656901"/>
                <a:gd name="connsiteX3" fmla="*/ 3333750 w 3333750"/>
                <a:gd name="connsiteY3" fmla="*/ 2637851 h 2656901"/>
                <a:gd name="connsiteX0" fmla="*/ 0 w 3333750"/>
                <a:gd name="connsiteY0" fmla="*/ 2657301 h 2657301"/>
                <a:gd name="connsiteX1" fmla="*/ 1581150 w 3333750"/>
                <a:gd name="connsiteY1" fmla="*/ 1828626 h 2657301"/>
                <a:gd name="connsiteX2" fmla="*/ 2362200 w 3333750"/>
                <a:gd name="connsiteY2" fmla="*/ 9351 h 2657301"/>
                <a:gd name="connsiteX3" fmla="*/ 3333750 w 3333750"/>
                <a:gd name="connsiteY3" fmla="*/ 2638251 h 2657301"/>
                <a:gd name="connsiteX0" fmla="*/ 0 w 3333750"/>
                <a:gd name="connsiteY0" fmla="*/ 2647985 h 2647985"/>
                <a:gd name="connsiteX1" fmla="*/ 1581150 w 3333750"/>
                <a:gd name="connsiteY1" fmla="*/ 1819310 h 2647985"/>
                <a:gd name="connsiteX2" fmla="*/ 2362200 w 3333750"/>
                <a:gd name="connsiteY2" fmla="*/ 35 h 2647985"/>
                <a:gd name="connsiteX3" fmla="*/ 3333750 w 3333750"/>
                <a:gd name="connsiteY3" fmla="*/ 2628935 h 2647985"/>
                <a:gd name="connsiteX0" fmla="*/ 0 w 3333750"/>
                <a:gd name="connsiteY0" fmla="*/ 2657566 h 2657566"/>
                <a:gd name="connsiteX1" fmla="*/ 1485900 w 3333750"/>
                <a:gd name="connsiteY1" fmla="*/ 1819366 h 2657566"/>
                <a:gd name="connsiteX2" fmla="*/ 2362200 w 3333750"/>
                <a:gd name="connsiteY2" fmla="*/ 9616 h 2657566"/>
                <a:gd name="connsiteX3" fmla="*/ 3333750 w 3333750"/>
                <a:gd name="connsiteY3" fmla="*/ 2638516 h 2657566"/>
                <a:gd name="connsiteX0" fmla="*/ 0 w 3333750"/>
                <a:gd name="connsiteY0" fmla="*/ 2647973 h 2647973"/>
                <a:gd name="connsiteX1" fmla="*/ 1485900 w 3333750"/>
                <a:gd name="connsiteY1" fmla="*/ 1809773 h 2647973"/>
                <a:gd name="connsiteX2" fmla="*/ 2362200 w 3333750"/>
                <a:gd name="connsiteY2" fmla="*/ 23 h 2647973"/>
                <a:gd name="connsiteX3" fmla="*/ 3333750 w 3333750"/>
                <a:gd name="connsiteY3" fmla="*/ 2628923 h 264797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Lst>
              <a:ahLst/>
              <a:cxnLst>
                <a:cxn ang="0">
                  <a:pos x="connsiteX0" y="connsiteY0"/>
                </a:cxn>
                <a:cxn ang="0">
                  <a:pos x="connsiteX1" y="connsiteY1"/>
                </a:cxn>
                <a:cxn ang="0">
                  <a:pos x="connsiteX2" y="connsiteY2"/>
                </a:cxn>
                <a:cxn ang="0">
                  <a:pos x="connsiteX3" y="connsiteY3"/>
                </a:cxn>
              </a:cxnLst>
              <a:rect l="l" t="t" r="r" b="b"/>
              <a:pathLst>
                <a:path w="2971800" h="2628923">
                  <a:moveTo>
                    <a:pt x="0" y="2628923"/>
                  </a:moveTo>
                  <a:cubicBezTo>
                    <a:pt x="577056" y="2615429"/>
                    <a:pt x="885825" y="2247923"/>
                    <a:pt x="1123950" y="1809773"/>
                  </a:cubicBezTo>
                  <a:cubicBezTo>
                    <a:pt x="1362075" y="1371623"/>
                    <a:pt x="1625600" y="6373"/>
                    <a:pt x="2000250" y="23"/>
                  </a:cubicBezTo>
                  <a:cubicBezTo>
                    <a:pt x="2374900" y="-6327"/>
                    <a:pt x="2648743" y="1339079"/>
                    <a:pt x="2971800" y="262892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3" name="Freeform 22"/>
            <p:cNvSpPr/>
            <p:nvPr/>
          </p:nvSpPr>
          <p:spPr>
            <a:xfrm flipH="1">
              <a:off x="4303440" y="852304"/>
              <a:ext cx="3019653" cy="3333411"/>
            </a:xfrm>
            <a:custGeom>
              <a:avLst/>
              <a:gdLst>
                <a:gd name="connsiteX0" fmla="*/ 0 w 3333750"/>
                <a:gd name="connsiteY0" fmla="*/ 2642411 h 2642411"/>
                <a:gd name="connsiteX1" fmla="*/ 1438275 w 3333750"/>
                <a:gd name="connsiteY1" fmla="*/ 2042336 h 2642411"/>
                <a:gd name="connsiteX2" fmla="*/ 2276475 w 3333750"/>
                <a:gd name="connsiteY2" fmla="*/ 3986 h 2642411"/>
                <a:gd name="connsiteX3" fmla="*/ 3333750 w 3333750"/>
                <a:gd name="connsiteY3" fmla="*/ 2623361 h 2642411"/>
                <a:gd name="connsiteX0" fmla="*/ 0 w 3333750"/>
                <a:gd name="connsiteY0" fmla="*/ 2651918 h 2651918"/>
                <a:gd name="connsiteX1" fmla="*/ 1438275 w 3333750"/>
                <a:gd name="connsiteY1" fmla="*/ 2051843 h 2651918"/>
                <a:gd name="connsiteX2" fmla="*/ 2362200 w 3333750"/>
                <a:gd name="connsiteY2" fmla="*/ 3968 h 2651918"/>
                <a:gd name="connsiteX3" fmla="*/ 3333750 w 3333750"/>
                <a:gd name="connsiteY3" fmla="*/ 2632868 h 2651918"/>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56901 h 2656901"/>
                <a:gd name="connsiteX1" fmla="*/ 1581150 w 3333750"/>
                <a:gd name="connsiteY1" fmla="*/ 1828226 h 2656901"/>
                <a:gd name="connsiteX2" fmla="*/ 2362200 w 3333750"/>
                <a:gd name="connsiteY2" fmla="*/ 8951 h 2656901"/>
                <a:gd name="connsiteX3" fmla="*/ 3333750 w 3333750"/>
                <a:gd name="connsiteY3" fmla="*/ 2637851 h 2656901"/>
                <a:gd name="connsiteX0" fmla="*/ 0 w 3333750"/>
                <a:gd name="connsiteY0" fmla="*/ 2657301 h 2657301"/>
                <a:gd name="connsiteX1" fmla="*/ 1581150 w 3333750"/>
                <a:gd name="connsiteY1" fmla="*/ 1828626 h 2657301"/>
                <a:gd name="connsiteX2" fmla="*/ 2362200 w 3333750"/>
                <a:gd name="connsiteY2" fmla="*/ 9351 h 2657301"/>
                <a:gd name="connsiteX3" fmla="*/ 3333750 w 3333750"/>
                <a:gd name="connsiteY3" fmla="*/ 2638251 h 2657301"/>
                <a:gd name="connsiteX0" fmla="*/ 0 w 3333750"/>
                <a:gd name="connsiteY0" fmla="*/ 2647985 h 2647985"/>
                <a:gd name="connsiteX1" fmla="*/ 1581150 w 3333750"/>
                <a:gd name="connsiteY1" fmla="*/ 1819310 h 2647985"/>
                <a:gd name="connsiteX2" fmla="*/ 2362200 w 3333750"/>
                <a:gd name="connsiteY2" fmla="*/ 35 h 2647985"/>
                <a:gd name="connsiteX3" fmla="*/ 3333750 w 3333750"/>
                <a:gd name="connsiteY3" fmla="*/ 2628935 h 2647985"/>
                <a:gd name="connsiteX0" fmla="*/ 0 w 3333750"/>
                <a:gd name="connsiteY0" fmla="*/ 2657566 h 2657566"/>
                <a:gd name="connsiteX1" fmla="*/ 1485900 w 3333750"/>
                <a:gd name="connsiteY1" fmla="*/ 1819366 h 2657566"/>
                <a:gd name="connsiteX2" fmla="*/ 2362200 w 3333750"/>
                <a:gd name="connsiteY2" fmla="*/ 9616 h 2657566"/>
                <a:gd name="connsiteX3" fmla="*/ 3333750 w 3333750"/>
                <a:gd name="connsiteY3" fmla="*/ 2638516 h 2657566"/>
                <a:gd name="connsiteX0" fmla="*/ 0 w 3333750"/>
                <a:gd name="connsiteY0" fmla="*/ 2647973 h 2647973"/>
                <a:gd name="connsiteX1" fmla="*/ 1485900 w 3333750"/>
                <a:gd name="connsiteY1" fmla="*/ 1809773 h 2647973"/>
                <a:gd name="connsiteX2" fmla="*/ 2362200 w 3333750"/>
                <a:gd name="connsiteY2" fmla="*/ 23 h 2647973"/>
                <a:gd name="connsiteX3" fmla="*/ 3333750 w 3333750"/>
                <a:gd name="connsiteY3" fmla="*/ 2628923 h 264797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Lst>
              <a:ahLst/>
              <a:cxnLst>
                <a:cxn ang="0">
                  <a:pos x="connsiteX0" y="connsiteY0"/>
                </a:cxn>
                <a:cxn ang="0">
                  <a:pos x="connsiteX1" y="connsiteY1"/>
                </a:cxn>
                <a:cxn ang="0">
                  <a:pos x="connsiteX2" y="connsiteY2"/>
                </a:cxn>
                <a:cxn ang="0">
                  <a:pos x="connsiteX3" y="connsiteY3"/>
                </a:cxn>
              </a:cxnLst>
              <a:rect l="l" t="t" r="r" b="b"/>
              <a:pathLst>
                <a:path w="2971800" h="2628923">
                  <a:moveTo>
                    <a:pt x="0" y="2628923"/>
                  </a:moveTo>
                  <a:cubicBezTo>
                    <a:pt x="577056" y="2615429"/>
                    <a:pt x="885825" y="2247923"/>
                    <a:pt x="1123950" y="1809773"/>
                  </a:cubicBezTo>
                  <a:cubicBezTo>
                    <a:pt x="1362075" y="1371623"/>
                    <a:pt x="1625600" y="6373"/>
                    <a:pt x="2000250" y="23"/>
                  </a:cubicBezTo>
                  <a:cubicBezTo>
                    <a:pt x="2374900" y="-6327"/>
                    <a:pt x="2648743" y="1339079"/>
                    <a:pt x="2971800" y="262892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24" name="TextBox 23"/>
            <p:cNvSpPr txBox="1"/>
            <p:nvPr/>
          </p:nvSpPr>
          <p:spPr>
            <a:xfrm>
              <a:off x="446638" y="483568"/>
              <a:ext cx="749469" cy="4263760"/>
            </a:xfrm>
            <a:prstGeom prst="rect">
              <a:avLst/>
            </a:prstGeom>
            <a:noFill/>
          </p:spPr>
          <p:txBody>
            <a:bodyPr vert="vert270" wrap="square" rtlCol="0">
              <a:spAutoFit/>
            </a:bodyPr>
            <a:lstStyle/>
            <a:p>
              <a:r>
                <a:rPr lang="en-US" sz="1350" dirty="0">
                  <a:solidFill>
                    <a:prstClr val="black"/>
                  </a:solidFill>
                </a:rPr>
                <a:t>Magnetic Field Magnitude</a:t>
              </a:r>
            </a:p>
          </p:txBody>
        </p:sp>
        <p:sp>
          <p:nvSpPr>
            <p:cNvPr id="25" name="TextBox 24"/>
            <p:cNvSpPr txBox="1"/>
            <p:nvPr/>
          </p:nvSpPr>
          <p:spPr>
            <a:xfrm>
              <a:off x="6588223" y="4437113"/>
              <a:ext cx="1502245" cy="645383"/>
            </a:xfrm>
            <a:prstGeom prst="rect">
              <a:avLst/>
            </a:prstGeom>
            <a:noFill/>
          </p:spPr>
          <p:txBody>
            <a:bodyPr wrap="none" rtlCol="0">
              <a:spAutoFit/>
            </a:bodyPr>
            <a:lstStyle/>
            <a:p>
              <a:r>
                <a:rPr lang="en-US" sz="1350" dirty="0">
                  <a:solidFill>
                    <a:prstClr val="black"/>
                  </a:solidFill>
                </a:rPr>
                <a:t>Distance</a:t>
              </a:r>
            </a:p>
          </p:txBody>
        </p:sp>
      </p:grpSp>
      <p:sp>
        <p:nvSpPr>
          <p:cNvPr id="26" name="Line 5"/>
          <p:cNvSpPr>
            <a:spLocks noChangeShapeType="1"/>
          </p:cNvSpPr>
          <p:nvPr/>
        </p:nvSpPr>
        <p:spPr bwMode="auto">
          <a:xfrm flipV="1">
            <a:off x="4856009" y="2875033"/>
            <a:ext cx="34289" cy="145807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solidFill>
                <a:prstClr val="black"/>
              </a:solidFill>
            </a:endParaRPr>
          </a:p>
        </p:txBody>
      </p:sp>
      <p:sp>
        <p:nvSpPr>
          <p:cNvPr id="27" name="Freeform 26"/>
          <p:cNvSpPr/>
          <p:nvPr/>
        </p:nvSpPr>
        <p:spPr>
          <a:xfrm flipH="1">
            <a:off x="5770406" y="3789431"/>
            <a:ext cx="228600" cy="1085850"/>
          </a:xfrm>
          <a:custGeom>
            <a:avLst/>
            <a:gdLst>
              <a:gd name="connsiteX0" fmla="*/ 0 w 161615"/>
              <a:gd name="connsiteY0" fmla="*/ 0 h 1419181"/>
              <a:gd name="connsiteX1" fmla="*/ 57925 w 161615"/>
              <a:gd name="connsiteY1" fmla="*/ 169639 h 1419181"/>
              <a:gd name="connsiteX2" fmla="*/ 128264 w 161615"/>
              <a:gd name="connsiteY2" fmla="*/ 471681 h 1419181"/>
              <a:gd name="connsiteX3" fmla="*/ 161364 w 161615"/>
              <a:gd name="connsiteY3" fmla="*/ 848199 h 1419181"/>
              <a:gd name="connsiteX4" fmla="*/ 140677 w 161615"/>
              <a:gd name="connsiteY4" fmla="*/ 1162653 h 1419181"/>
              <a:gd name="connsiteX5" fmla="*/ 91026 w 161615"/>
              <a:gd name="connsiteY5" fmla="*/ 1419181 h 14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615" h="1419181">
                <a:moveTo>
                  <a:pt x="0" y="0"/>
                </a:moveTo>
                <a:cubicBezTo>
                  <a:pt x="18274" y="45513"/>
                  <a:pt x="36548" y="91026"/>
                  <a:pt x="57925" y="169639"/>
                </a:cubicBezTo>
                <a:cubicBezTo>
                  <a:pt x="79302" y="248252"/>
                  <a:pt x="111024" y="358588"/>
                  <a:pt x="128264" y="471681"/>
                </a:cubicBezTo>
                <a:cubicBezTo>
                  <a:pt x="145504" y="584774"/>
                  <a:pt x="159295" y="733037"/>
                  <a:pt x="161364" y="848199"/>
                </a:cubicBezTo>
                <a:cubicBezTo>
                  <a:pt x="163433" y="963361"/>
                  <a:pt x="152400" y="1067489"/>
                  <a:pt x="140677" y="1162653"/>
                </a:cubicBezTo>
                <a:cubicBezTo>
                  <a:pt x="128954" y="1257817"/>
                  <a:pt x="109990" y="1338499"/>
                  <a:pt x="91026" y="1419181"/>
                </a:cubicBezTo>
              </a:path>
            </a:pathLst>
          </a:custGeom>
          <a:noFill/>
          <a:ln w="66675" cap="flat" cmpd="sng">
            <a:solidFill>
              <a:srgbClr val="FFFF00"/>
            </a:solidFill>
            <a:headEnd type="none" w="med" len="med"/>
            <a:tailEnd type="triangle" w="lg" len="lg"/>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28" name="Freeform 27"/>
          <p:cNvSpPr/>
          <p:nvPr/>
        </p:nvSpPr>
        <p:spPr>
          <a:xfrm rot="159073" flipH="1">
            <a:off x="6767103" y="3791549"/>
            <a:ext cx="116823" cy="1089975"/>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66675">
            <a:solidFill>
              <a:srgbClr val="FFFF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cxnSp>
        <p:nvCxnSpPr>
          <p:cNvPr id="29" name="Straight Arrow Connector 28"/>
          <p:cNvCxnSpPr/>
          <p:nvPr/>
        </p:nvCxnSpPr>
        <p:spPr>
          <a:xfrm>
            <a:off x="4856007" y="4360931"/>
            <a:ext cx="3543300" cy="11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6418003" y="3807604"/>
            <a:ext cx="181170" cy="201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8" name="Content Placeholder 2"/>
          <p:cNvSpPr>
            <a:spLocks noGrp="1"/>
          </p:cNvSpPr>
          <p:nvPr>
            <p:ph idx="1"/>
          </p:nvPr>
        </p:nvSpPr>
        <p:spPr>
          <a:xfrm>
            <a:off x="187004" y="2479648"/>
            <a:ext cx="4603300" cy="2857500"/>
          </a:xfrm>
        </p:spPr>
        <p:txBody>
          <a:bodyPr>
            <a:normAutofit/>
          </a:bodyPr>
          <a:lstStyle/>
          <a:p>
            <a:r>
              <a:rPr lang="en-US" b="1" dirty="0" smtClean="0"/>
              <a:t>High initial beam </a:t>
            </a:r>
            <a:r>
              <a:rPr lang="en-US" altLang="en-US" b="1" smtClean="0">
                <a:solidFill>
                  <a:prstClr val="black"/>
                </a:solidFill>
              </a:rPr>
              <a:t>velocities:</a:t>
            </a:r>
          </a:p>
          <a:p>
            <a:pPr marL="0" indent="0">
              <a:buNone/>
            </a:pPr>
            <a:r>
              <a:rPr lang="en-US" altLang="en-US">
                <a:solidFill>
                  <a:prstClr val="black"/>
                </a:solidFill>
              </a:rPr>
              <a:t>	</a:t>
            </a:r>
            <a:r>
              <a:rPr lang="en-US" altLang="en-US" smtClean="0">
                <a:solidFill>
                  <a:prstClr val="black"/>
                </a:solidFill>
              </a:rPr>
              <a:t> </a:t>
            </a:r>
            <a:r>
              <a:rPr lang="en-US" smtClean="0">
                <a:solidFill>
                  <a:prstClr val="black"/>
                </a:solidFill>
              </a:rPr>
              <a:t>300-2000 m/s</a:t>
            </a:r>
          </a:p>
          <a:p>
            <a:pPr marL="0" indent="0">
              <a:buNone/>
            </a:pPr>
            <a:endParaRPr lang="en-US" dirty="0" smtClean="0"/>
          </a:p>
          <a:p>
            <a:r>
              <a:rPr lang="en-US" b="1" dirty="0" smtClean="0"/>
              <a:t>Goal</a:t>
            </a:r>
            <a:r>
              <a:rPr lang="en-US" smtClean="0"/>
              <a:t>: </a:t>
            </a:r>
          </a:p>
          <a:p>
            <a:pPr marL="0" indent="0">
              <a:buNone/>
            </a:pPr>
            <a:r>
              <a:rPr lang="en-US"/>
              <a:t>	</a:t>
            </a:r>
            <a:r>
              <a:rPr lang="en-US" smtClean="0"/>
              <a:t>Slow beam </a:t>
            </a:r>
            <a:r>
              <a:rPr lang="en-US" dirty="0" smtClean="0"/>
              <a:t>to </a:t>
            </a:r>
            <a:r>
              <a:rPr lang="en-US" smtClean="0"/>
              <a:t>trappable velocity 	without significant heating or 	density </a:t>
            </a:r>
            <a:r>
              <a:rPr lang="en-US" dirty="0" smtClean="0"/>
              <a:t>loss</a:t>
            </a:r>
          </a:p>
        </p:txBody>
      </p:sp>
    </p:spTree>
    <p:extLst>
      <p:ext uri="{BB962C8B-B14F-4D97-AF65-F5344CB8AC3E}">
        <p14:creationId xmlns:p14="http://schemas.microsoft.com/office/powerpoint/2010/main" val="262753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p:nvPr/>
        </p:nvCxnSpPr>
        <p:spPr>
          <a:xfrm>
            <a:off x="1071159" y="3543300"/>
            <a:ext cx="3163130" cy="1454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3" name="Picture 5" descr="C:\Users\Administrator\Dropbox\MY STUFF\WIS\Presentations\Coils2.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401498" y="2654351"/>
            <a:ext cx="2588770" cy="1552886"/>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rot="300297">
            <a:off x="1809874" y="3054396"/>
            <a:ext cx="173690" cy="1020399"/>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38100">
            <a:solidFill>
              <a:srgbClr val="FFFF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 name="Freeform 4"/>
          <p:cNvSpPr/>
          <p:nvPr/>
        </p:nvSpPr>
        <p:spPr>
          <a:xfrm rot="652622">
            <a:off x="2595717" y="3075105"/>
            <a:ext cx="281199" cy="1042643"/>
          </a:xfrm>
          <a:custGeom>
            <a:avLst/>
            <a:gdLst>
              <a:gd name="connsiteX0" fmla="*/ 0 w 161615"/>
              <a:gd name="connsiteY0" fmla="*/ 0 h 1419181"/>
              <a:gd name="connsiteX1" fmla="*/ 57925 w 161615"/>
              <a:gd name="connsiteY1" fmla="*/ 169639 h 1419181"/>
              <a:gd name="connsiteX2" fmla="*/ 128264 w 161615"/>
              <a:gd name="connsiteY2" fmla="*/ 471681 h 1419181"/>
              <a:gd name="connsiteX3" fmla="*/ 161364 w 161615"/>
              <a:gd name="connsiteY3" fmla="*/ 848199 h 1419181"/>
              <a:gd name="connsiteX4" fmla="*/ 140677 w 161615"/>
              <a:gd name="connsiteY4" fmla="*/ 1162653 h 1419181"/>
              <a:gd name="connsiteX5" fmla="*/ 91026 w 161615"/>
              <a:gd name="connsiteY5" fmla="*/ 1419181 h 14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615" h="1419181">
                <a:moveTo>
                  <a:pt x="0" y="0"/>
                </a:moveTo>
                <a:cubicBezTo>
                  <a:pt x="18274" y="45513"/>
                  <a:pt x="36548" y="91026"/>
                  <a:pt x="57925" y="169639"/>
                </a:cubicBezTo>
                <a:cubicBezTo>
                  <a:pt x="79302" y="248252"/>
                  <a:pt x="111024" y="358588"/>
                  <a:pt x="128264" y="471681"/>
                </a:cubicBezTo>
                <a:cubicBezTo>
                  <a:pt x="145504" y="584774"/>
                  <a:pt x="159295" y="733037"/>
                  <a:pt x="161364" y="848199"/>
                </a:cubicBezTo>
                <a:cubicBezTo>
                  <a:pt x="163433" y="963361"/>
                  <a:pt x="152400" y="1067489"/>
                  <a:pt x="140677" y="1162653"/>
                </a:cubicBezTo>
                <a:cubicBezTo>
                  <a:pt x="128954" y="1257817"/>
                  <a:pt x="109990" y="1338499"/>
                  <a:pt x="91026" y="1419181"/>
                </a:cubicBezTo>
              </a:path>
            </a:pathLst>
          </a:custGeom>
          <a:noFill/>
          <a:ln w="38100">
            <a:solidFill>
              <a:srgbClr val="FFFF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6" name="Freeform 845"/>
          <p:cNvSpPr>
            <a:spLocks/>
          </p:cNvSpPr>
          <p:nvPr/>
        </p:nvSpPr>
        <p:spPr bwMode="auto">
          <a:xfrm>
            <a:off x="1428659" y="4771842"/>
            <a:ext cx="577796" cy="937022"/>
          </a:xfrm>
          <a:custGeom>
            <a:avLst/>
            <a:gdLst>
              <a:gd name="T0" fmla="*/ 0 w 429"/>
              <a:gd name="T1" fmla="*/ 2147483647 h 488"/>
              <a:gd name="T2" fmla="*/ 2147483647 w 429"/>
              <a:gd name="T3" fmla="*/ 2147483647 h 488"/>
              <a:gd name="T4" fmla="*/ 2147483647 w 429"/>
              <a:gd name="T5" fmla="*/ 2147483647 h 488"/>
              <a:gd name="T6" fmla="*/ 0 60000 65536"/>
              <a:gd name="T7" fmla="*/ 0 60000 65536"/>
              <a:gd name="T8" fmla="*/ 0 60000 65536"/>
              <a:gd name="T9" fmla="*/ 0 w 429"/>
              <a:gd name="T10" fmla="*/ 0 h 488"/>
              <a:gd name="T11" fmla="*/ 429 w 429"/>
              <a:gd name="T12" fmla="*/ 488 h 488"/>
            </a:gdLst>
            <a:ahLst/>
            <a:cxnLst>
              <a:cxn ang="T6">
                <a:pos x="T0" y="T1"/>
              </a:cxn>
              <a:cxn ang="T7">
                <a:pos x="T2" y="T3"/>
              </a:cxn>
              <a:cxn ang="T8">
                <a:pos x="T4" y="T5"/>
              </a:cxn>
            </a:cxnLst>
            <a:rect l="T9" t="T10" r="T11" b="T12"/>
            <a:pathLst>
              <a:path w="429" h="488">
                <a:moveTo>
                  <a:pt x="0" y="483"/>
                </a:moveTo>
                <a:cubicBezTo>
                  <a:pt x="63" y="241"/>
                  <a:pt x="126" y="0"/>
                  <a:pt x="198" y="1"/>
                </a:cubicBezTo>
                <a:cubicBezTo>
                  <a:pt x="269" y="2"/>
                  <a:pt x="391" y="407"/>
                  <a:pt x="429" y="488"/>
                </a:cubicBezTo>
              </a:path>
            </a:pathLst>
          </a:custGeom>
          <a:noFill/>
          <a:ln w="38100"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solidFill>
                <a:prstClr val="black"/>
              </a:solidFill>
            </a:endParaRPr>
          </a:p>
        </p:txBody>
      </p:sp>
      <p:sp>
        <p:nvSpPr>
          <p:cNvPr id="7" name="Freeform 846"/>
          <p:cNvSpPr>
            <a:spLocks/>
          </p:cNvSpPr>
          <p:nvPr/>
        </p:nvSpPr>
        <p:spPr bwMode="auto">
          <a:xfrm>
            <a:off x="1609718" y="4771209"/>
            <a:ext cx="1242369" cy="937022"/>
          </a:xfrm>
          <a:custGeom>
            <a:avLst/>
            <a:gdLst>
              <a:gd name="T0" fmla="*/ 0 w 688"/>
              <a:gd name="T1" fmla="*/ 2147483647 h 488"/>
              <a:gd name="T2" fmla="*/ 2147483647 w 688"/>
              <a:gd name="T3" fmla="*/ 2147483647 h 488"/>
              <a:gd name="T4" fmla="*/ 2147483647 w 688"/>
              <a:gd name="T5" fmla="*/ 2147483647 h 488"/>
              <a:gd name="T6" fmla="*/ 0 60000 65536"/>
              <a:gd name="T7" fmla="*/ 0 60000 65536"/>
              <a:gd name="T8" fmla="*/ 0 60000 65536"/>
              <a:gd name="T9" fmla="*/ 0 w 688"/>
              <a:gd name="T10" fmla="*/ 0 h 488"/>
              <a:gd name="T11" fmla="*/ 688 w 688"/>
              <a:gd name="T12" fmla="*/ 488 h 488"/>
            </a:gdLst>
            <a:ahLst/>
            <a:cxnLst>
              <a:cxn ang="T6">
                <a:pos x="T0" y="T1"/>
              </a:cxn>
              <a:cxn ang="T7">
                <a:pos x="T2" y="T3"/>
              </a:cxn>
              <a:cxn ang="T8">
                <a:pos x="T4" y="T5"/>
              </a:cxn>
            </a:cxnLst>
            <a:rect l="T9" t="T10" r="T11" b="T12"/>
            <a:pathLst>
              <a:path w="688" h="488">
                <a:moveTo>
                  <a:pt x="0" y="483"/>
                </a:moveTo>
                <a:cubicBezTo>
                  <a:pt x="101" y="241"/>
                  <a:pt x="202" y="0"/>
                  <a:pt x="317" y="1"/>
                </a:cubicBezTo>
                <a:cubicBezTo>
                  <a:pt x="432" y="2"/>
                  <a:pt x="626" y="407"/>
                  <a:pt x="688" y="488"/>
                </a:cubicBezTo>
              </a:path>
            </a:pathLst>
          </a:custGeom>
          <a:noFill/>
          <a:ln w="3810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solidFill>
                <a:prstClr val="black"/>
              </a:solidFill>
            </a:endParaRPr>
          </a:p>
        </p:txBody>
      </p:sp>
      <p:sp>
        <p:nvSpPr>
          <p:cNvPr id="8" name="Freeform 847"/>
          <p:cNvSpPr>
            <a:spLocks/>
          </p:cNvSpPr>
          <p:nvPr/>
        </p:nvSpPr>
        <p:spPr bwMode="auto">
          <a:xfrm>
            <a:off x="2062931" y="4746485"/>
            <a:ext cx="1669337" cy="956070"/>
          </a:xfrm>
          <a:custGeom>
            <a:avLst/>
            <a:gdLst>
              <a:gd name="T0" fmla="*/ 0 w 795"/>
              <a:gd name="T1" fmla="*/ 2147483647 h 488"/>
              <a:gd name="T2" fmla="*/ 2147483647 w 795"/>
              <a:gd name="T3" fmla="*/ 2147483647 h 488"/>
              <a:gd name="T4" fmla="*/ 2147483647 w 795"/>
              <a:gd name="T5" fmla="*/ 2147483647 h 488"/>
              <a:gd name="T6" fmla="*/ 0 60000 65536"/>
              <a:gd name="T7" fmla="*/ 0 60000 65536"/>
              <a:gd name="T8" fmla="*/ 0 60000 65536"/>
              <a:gd name="T9" fmla="*/ 0 w 795"/>
              <a:gd name="T10" fmla="*/ 0 h 488"/>
              <a:gd name="T11" fmla="*/ 795 w 795"/>
              <a:gd name="T12" fmla="*/ 488 h 488"/>
            </a:gdLst>
            <a:ahLst/>
            <a:cxnLst>
              <a:cxn ang="T6">
                <a:pos x="T0" y="T1"/>
              </a:cxn>
              <a:cxn ang="T7">
                <a:pos x="T2" y="T3"/>
              </a:cxn>
              <a:cxn ang="T8">
                <a:pos x="T4" y="T5"/>
              </a:cxn>
            </a:cxnLst>
            <a:rect l="T9" t="T10" r="T11" b="T12"/>
            <a:pathLst>
              <a:path w="795" h="488">
                <a:moveTo>
                  <a:pt x="0" y="483"/>
                </a:moveTo>
                <a:cubicBezTo>
                  <a:pt x="117" y="241"/>
                  <a:pt x="234" y="0"/>
                  <a:pt x="367" y="1"/>
                </a:cubicBezTo>
                <a:cubicBezTo>
                  <a:pt x="499" y="2"/>
                  <a:pt x="724" y="407"/>
                  <a:pt x="795" y="488"/>
                </a:cubicBezTo>
              </a:path>
            </a:pathLst>
          </a:custGeom>
          <a:noFill/>
          <a:ln w="38100" cap="flat">
            <a:solidFill>
              <a:srgbClr val="00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solidFill>
                <a:prstClr val="black"/>
              </a:solidFill>
            </a:endParaRPr>
          </a:p>
        </p:txBody>
      </p:sp>
      <p:sp>
        <p:nvSpPr>
          <p:cNvPr id="9" name="Freeform 8"/>
          <p:cNvSpPr/>
          <p:nvPr/>
        </p:nvSpPr>
        <p:spPr>
          <a:xfrm rot="300297">
            <a:off x="2324478" y="3077724"/>
            <a:ext cx="137564" cy="1020399"/>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38100">
            <a:solidFill>
              <a:srgbClr val="FFFF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10" name="Freeform 9"/>
          <p:cNvSpPr/>
          <p:nvPr/>
        </p:nvSpPr>
        <p:spPr>
          <a:xfrm rot="300297">
            <a:off x="2838834" y="3069043"/>
            <a:ext cx="148193" cy="1020399"/>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38100">
            <a:solidFill>
              <a:srgbClr val="FFFF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11" name="Freeform 10"/>
          <p:cNvSpPr/>
          <p:nvPr/>
        </p:nvSpPr>
        <p:spPr>
          <a:xfrm rot="652622">
            <a:off x="3082797" y="3088708"/>
            <a:ext cx="257696" cy="1032614"/>
          </a:xfrm>
          <a:custGeom>
            <a:avLst/>
            <a:gdLst>
              <a:gd name="connsiteX0" fmla="*/ 0 w 161615"/>
              <a:gd name="connsiteY0" fmla="*/ 0 h 1419181"/>
              <a:gd name="connsiteX1" fmla="*/ 57925 w 161615"/>
              <a:gd name="connsiteY1" fmla="*/ 169639 h 1419181"/>
              <a:gd name="connsiteX2" fmla="*/ 128264 w 161615"/>
              <a:gd name="connsiteY2" fmla="*/ 471681 h 1419181"/>
              <a:gd name="connsiteX3" fmla="*/ 161364 w 161615"/>
              <a:gd name="connsiteY3" fmla="*/ 848199 h 1419181"/>
              <a:gd name="connsiteX4" fmla="*/ 140677 w 161615"/>
              <a:gd name="connsiteY4" fmla="*/ 1162653 h 1419181"/>
              <a:gd name="connsiteX5" fmla="*/ 91026 w 161615"/>
              <a:gd name="connsiteY5" fmla="*/ 1419181 h 14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615" h="1419181">
                <a:moveTo>
                  <a:pt x="0" y="0"/>
                </a:moveTo>
                <a:cubicBezTo>
                  <a:pt x="18274" y="45513"/>
                  <a:pt x="36548" y="91026"/>
                  <a:pt x="57925" y="169639"/>
                </a:cubicBezTo>
                <a:cubicBezTo>
                  <a:pt x="79302" y="248252"/>
                  <a:pt x="111024" y="358588"/>
                  <a:pt x="128264" y="471681"/>
                </a:cubicBezTo>
                <a:cubicBezTo>
                  <a:pt x="145504" y="584774"/>
                  <a:pt x="159295" y="733037"/>
                  <a:pt x="161364" y="848199"/>
                </a:cubicBezTo>
                <a:cubicBezTo>
                  <a:pt x="163433" y="963361"/>
                  <a:pt x="152400" y="1067489"/>
                  <a:pt x="140677" y="1162653"/>
                </a:cubicBezTo>
                <a:cubicBezTo>
                  <a:pt x="128954" y="1257817"/>
                  <a:pt x="109990" y="1338499"/>
                  <a:pt x="91026" y="1419181"/>
                </a:cubicBezTo>
              </a:path>
            </a:pathLst>
          </a:custGeom>
          <a:noFill/>
          <a:ln w="38100">
            <a:solidFill>
              <a:srgbClr val="FFFF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12" name="Freeform 11"/>
          <p:cNvSpPr/>
          <p:nvPr/>
        </p:nvSpPr>
        <p:spPr>
          <a:xfrm rot="652622">
            <a:off x="3568003" y="3040109"/>
            <a:ext cx="258650" cy="1105404"/>
          </a:xfrm>
          <a:custGeom>
            <a:avLst/>
            <a:gdLst>
              <a:gd name="connsiteX0" fmla="*/ 0 w 161615"/>
              <a:gd name="connsiteY0" fmla="*/ 0 h 1419181"/>
              <a:gd name="connsiteX1" fmla="*/ 57925 w 161615"/>
              <a:gd name="connsiteY1" fmla="*/ 169639 h 1419181"/>
              <a:gd name="connsiteX2" fmla="*/ 128264 w 161615"/>
              <a:gd name="connsiteY2" fmla="*/ 471681 h 1419181"/>
              <a:gd name="connsiteX3" fmla="*/ 161364 w 161615"/>
              <a:gd name="connsiteY3" fmla="*/ 848199 h 1419181"/>
              <a:gd name="connsiteX4" fmla="*/ 140677 w 161615"/>
              <a:gd name="connsiteY4" fmla="*/ 1162653 h 1419181"/>
              <a:gd name="connsiteX5" fmla="*/ 91026 w 161615"/>
              <a:gd name="connsiteY5" fmla="*/ 1419181 h 14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615" h="1419181">
                <a:moveTo>
                  <a:pt x="0" y="0"/>
                </a:moveTo>
                <a:cubicBezTo>
                  <a:pt x="18274" y="45513"/>
                  <a:pt x="36548" y="91026"/>
                  <a:pt x="57925" y="169639"/>
                </a:cubicBezTo>
                <a:cubicBezTo>
                  <a:pt x="79302" y="248252"/>
                  <a:pt x="111024" y="358588"/>
                  <a:pt x="128264" y="471681"/>
                </a:cubicBezTo>
                <a:cubicBezTo>
                  <a:pt x="145504" y="584774"/>
                  <a:pt x="159295" y="733037"/>
                  <a:pt x="161364" y="848199"/>
                </a:cubicBezTo>
                <a:cubicBezTo>
                  <a:pt x="163433" y="963361"/>
                  <a:pt x="152400" y="1067489"/>
                  <a:pt x="140677" y="1162653"/>
                </a:cubicBezTo>
                <a:cubicBezTo>
                  <a:pt x="128954" y="1257817"/>
                  <a:pt x="109990" y="1338499"/>
                  <a:pt x="91026" y="1419181"/>
                </a:cubicBezTo>
              </a:path>
            </a:pathLst>
          </a:custGeom>
          <a:noFill/>
          <a:ln w="38100">
            <a:solidFill>
              <a:srgbClr val="FFFF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cxnSp>
        <p:nvCxnSpPr>
          <p:cNvPr id="13" name="Straight Arrow Connector 12"/>
          <p:cNvCxnSpPr/>
          <p:nvPr/>
        </p:nvCxnSpPr>
        <p:spPr>
          <a:xfrm flipV="1">
            <a:off x="1289399" y="5699564"/>
            <a:ext cx="2719269" cy="95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 Box 904"/>
          <p:cNvSpPr txBox="1">
            <a:spLocks noChangeArrowheads="1"/>
          </p:cNvSpPr>
          <p:nvPr/>
        </p:nvSpPr>
        <p:spPr bwMode="auto">
          <a:xfrm>
            <a:off x="1794170" y="4368725"/>
            <a:ext cx="1183452" cy="25391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3200">
                <a:solidFill>
                  <a:schemeClr val="tx1"/>
                </a:solidFill>
                <a:latin typeface="Arial" pitchFamily="34" charset="0"/>
                <a:cs typeface="Arial" pitchFamily="34" charset="0"/>
              </a:defRPr>
            </a:lvl1pPr>
            <a:lvl2pPr>
              <a:defRPr sz="2800">
                <a:solidFill>
                  <a:schemeClr val="tx1"/>
                </a:solidFill>
                <a:latin typeface="Arial" pitchFamily="34" charset="0"/>
                <a:cs typeface="Arial" pitchFamily="34" charset="0"/>
              </a:defRPr>
            </a:lvl2pPr>
            <a:lvl3pPr>
              <a:defRPr sz="2400">
                <a:solidFill>
                  <a:schemeClr val="tx1"/>
                </a:solidFill>
                <a:latin typeface="Arial" pitchFamily="34" charset="0"/>
                <a:cs typeface="Arial" pitchFamily="34" charset="0"/>
              </a:defRPr>
            </a:lvl3pPr>
            <a:lvl4pPr>
              <a:defRPr sz="2000">
                <a:solidFill>
                  <a:schemeClr val="tx1"/>
                </a:solidFill>
                <a:latin typeface="Arial" pitchFamily="34" charset="0"/>
                <a:cs typeface="Arial" pitchFamily="34" charset="0"/>
              </a:defRPr>
            </a:lvl4pPr>
            <a:lvl5pPr>
              <a:defRPr sz="2000">
                <a:solidFill>
                  <a:schemeClr val="tx1"/>
                </a:solidFill>
                <a:latin typeface="Arial" pitchFamily="34" charset="0"/>
                <a:cs typeface="Arial" pitchFamily="34" charset="0"/>
              </a:defRPr>
            </a:lvl5pPr>
            <a:lvl6pPr eaLnBrk="0" hangingPunct="0">
              <a:defRPr sz="2000">
                <a:solidFill>
                  <a:schemeClr val="tx1"/>
                </a:solidFill>
                <a:latin typeface="Arial" pitchFamily="34" charset="0"/>
                <a:cs typeface="Arial" pitchFamily="34" charset="0"/>
              </a:defRPr>
            </a:lvl6pPr>
            <a:lvl7pPr eaLnBrk="0" hangingPunct="0">
              <a:defRPr sz="2000">
                <a:solidFill>
                  <a:schemeClr val="tx1"/>
                </a:solidFill>
                <a:latin typeface="Arial" pitchFamily="34" charset="0"/>
                <a:cs typeface="Arial" pitchFamily="34" charset="0"/>
              </a:defRPr>
            </a:lvl7pPr>
            <a:lvl8pPr eaLnBrk="0" hangingPunct="0">
              <a:defRPr sz="2000">
                <a:solidFill>
                  <a:schemeClr val="tx1"/>
                </a:solidFill>
                <a:latin typeface="Arial" pitchFamily="34" charset="0"/>
                <a:cs typeface="Arial" pitchFamily="34" charset="0"/>
              </a:defRPr>
            </a:lvl8pPr>
            <a:lvl9pPr eaLnBrk="0" hangingPunct="0">
              <a:defRPr sz="2000">
                <a:solidFill>
                  <a:schemeClr val="tx1"/>
                </a:solidFill>
                <a:latin typeface="Arial" pitchFamily="34" charset="0"/>
                <a:cs typeface="Arial" pitchFamily="34" charset="0"/>
              </a:defRPr>
            </a:lvl9pPr>
          </a:lstStyle>
          <a:p>
            <a:pPr>
              <a:spcBef>
                <a:spcPct val="50000"/>
              </a:spcBef>
            </a:pPr>
            <a:r>
              <a:rPr lang="el-GR" altLang="en-US" sz="1050" b="1" dirty="0">
                <a:solidFill>
                  <a:prstClr val="black"/>
                </a:solidFill>
              </a:rPr>
              <a:t>Δ</a:t>
            </a:r>
            <a:r>
              <a:rPr lang="en-US" altLang="en-US" sz="1050" b="1" dirty="0">
                <a:solidFill>
                  <a:prstClr val="black"/>
                </a:solidFill>
              </a:rPr>
              <a:t>t</a:t>
            </a:r>
            <a:r>
              <a:rPr lang="en-US" altLang="en-US" sz="1050" b="1" baseline="-25000" dirty="0">
                <a:solidFill>
                  <a:prstClr val="black"/>
                </a:solidFill>
              </a:rPr>
              <a:t>1</a:t>
            </a:r>
            <a:r>
              <a:rPr lang="en-US" altLang="en-US" sz="1050" b="1" dirty="0">
                <a:solidFill>
                  <a:prstClr val="black"/>
                </a:solidFill>
              </a:rPr>
              <a:t>   &lt;     </a:t>
            </a:r>
            <a:r>
              <a:rPr lang="el-GR" altLang="en-US" sz="1050" b="1" dirty="0">
                <a:solidFill>
                  <a:prstClr val="black"/>
                </a:solidFill>
              </a:rPr>
              <a:t>Δ</a:t>
            </a:r>
            <a:r>
              <a:rPr lang="en-US" altLang="en-US" sz="1050" b="1" dirty="0">
                <a:solidFill>
                  <a:prstClr val="black"/>
                </a:solidFill>
              </a:rPr>
              <a:t>t</a:t>
            </a:r>
            <a:r>
              <a:rPr lang="en-US" altLang="en-US" sz="1050" b="1" baseline="-25000" dirty="0">
                <a:solidFill>
                  <a:prstClr val="black"/>
                </a:solidFill>
              </a:rPr>
              <a:t>2</a:t>
            </a:r>
            <a:endParaRPr lang="el-GR" altLang="en-US" sz="1050" b="1" baseline="-25000" dirty="0">
              <a:solidFill>
                <a:prstClr val="black"/>
              </a:solidFill>
            </a:endParaRPr>
          </a:p>
        </p:txBody>
      </p:sp>
      <p:sp>
        <p:nvSpPr>
          <p:cNvPr id="19" name="Line 900"/>
          <p:cNvSpPr>
            <a:spLocks noChangeShapeType="1"/>
          </p:cNvSpPr>
          <p:nvPr/>
        </p:nvSpPr>
        <p:spPr bwMode="auto">
          <a:xfrm flipV="1">
            <a:off x="1696931" y="4599556"/>
            <a:ext cx="0" cy="22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he-IL" sz="1350">
              <a:solidFill>
                <a:prstClr val="black"/>
              </a:solidFill>
            </a:endParaRPr>
          </a:p>
        </p:txBody>
      </p:sp>
      <p:sp>
        <p:nvSpPr>
          <p:cNvPr id="20" name="Line 902"/>
          <p:cNvSpPr>
            <a:spLocks noChangeShapeType="1"/>
          </p:cNvSpPr>
          <p:nvPr/>
        </p:nvSpPr>
        <p:spPr bwMode="auto">
          <a:xfrm flipV="1">
            <a:off x="2145032" y="4564670"/>
            <a:ext cx="0" cy="2103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he-IL" sz="1350">
              <a:solidFill>
                <a:prstClr val="black"/>
              </a:solidFill>
            </a:endParaRPr>
          </a:p>
        </p:txBody>
      </p:sp>
      <p:sp>
        <p:nvSpPr>
          <p:cNvPr id="21" name="Line 902"/>
          <p:cNvSpPr>
            <a:spLocks noChangeShapeType="1"/>
          </p:cNvSpPr>
          <p:nvPr/>
        </p:nvSpPr>
        <p:spPr bwMode="auto">
          <a:xfrm flipV="1">
            <a:off x="2893892" y="4564670"/>
            <a:ext cx="0" cy="22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he-IL" sz="1350">
              <a:solidFill>
                <a:prstClr val="black"/>
              </a:solidFill>
            </a:endParaRPr>
          </a:p>
        </p:txBody>
      </p:sp>
      <p:sp>
        <p:nvSpPr>
          <p:cNvPr id="22" name="Line 899"/>
          <p:cNvSpPr>
            <a:spLocks noChangeShapeType="1"/>
          </p:cNvSpPr>
          <p:nvPr/>
        </p:nvSpPr>
        <p:spPr bwMode="auto">
          <a:xfrm>
            <a:off x="1717556" y="4679120"/>
            <a:ext cx="41316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he-IL" sz="1350">
              <a:solidFill>
                <a:prstClr val="black"/>
              </a:solidFill>
            </a:endParaRPr>
          </a:p>
        </p:txBody>
      </p:sp>
      <p:sp>
        <p:nvSpPr>
          <p:cNvPr id="23" name="Line 899"/>
          <p:cNvSpPr>
            <a:spLocks noChangeShapeType="1"/>
          </p:cNvSpPr>
          <p:nvPr/>
        </p:nvSpPr>
        <p:spPr bwMode="auto">
          <a:xfrm flipV="1">
            <a:off x="2145032" y="4679119"/>
            <a:ext cx="74886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he-IL" sz="1350">
              <a:solidFill>
                <a:prstClr val="black"/>
              </a:solidFill>
            </a:endParaRPr>
          </a:p>
        </p:txBody>
      </p:sp>
      <p:sp>
        <p:nvSpPr>
          <p:cNvPr id="3" name="TextBox 2"/>
          <p:cNvSpPr txBox="1"/>
          <p:nvPr/>
        </p:nvSpPr>
        <p:spPr>
          <a:xfrm>
            <a:off x="261614" y="3215808"/>
            <a:ext cx="1143000" cy="507831"/>
          </a:xfrm>
          <a:prstGeom prst="rect">
            <a:avLst/>
          </a:prstGeom>
          <a:noFill/>
        </p:spPr>
        <p:txBody>
          <a:bodyPr wrap="square" rtlCol="0">
            <a:spAutoFit/>
          </a:bodyPr>
          <a:lstStyle/>
          <a:p>
            <a:pPr algn="ctr"/>
            <a:r>
              <a:rPr lang="en-US" sz="1350" dirty="0">
                <a:solidFill>
                  <a:prstClr val="black"/>
                </a:solidFill>
              </a:rPr>
              <a:t>Propagation axis</a:t>
            </a:r>
          </a:p>
        </p:txBody>
      </p:sp>
      <p:cxnSp>
        <p:nvCxnSpPr>
          <p:cNvPr id="28" name="Straight Arrow Connector 27"/>
          <p:cNvCxnSpPr/>
          <p:nvPr/>
        </p:nvCxnSpPr>
        <p:spPr>
          <a:xfrm flipV="1">
            <a:off x="1256742" y="4435730"/>
            <a:ext cx="1191" cy="12668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67043" y="4195522"/>
            <a:ext cx="742950" cy="300082"/>
          </a:xfrm>
          <a:prstGeom prst="rect">
            <a:avLst/>
          </a:prstGeom>
          <a:noFill/>
        </p:spPr>
        <p:txBody>
          <a:bodyPr wrap="square" rtlCol="0">
            <a:spAutoFit/>
          </a:bodyPr>
          <a:lstStyle/>
          <a:p>
            <a:r>
              <a:rPr lang="en-US" sz="1350" dirty="0">
                <a:solidFill>
                  <a:prstClr val="black"/>
                </a:solidFill>
              </a:rPr>
              <a:t>Current</a:t>
            </a:r>
          </a:p>
        </p:txBody>
      </p:sp>
      <p:sp>
        <p:nvSpPr>
          <p:cNvPr id="15" name="TextBox 14"/>
          <p:cNvSpPr txBox="1"/>
          <p:nvPr/>
        </p:nvSpPr>
        <p:spPr>
          <a:xfrm>
            <a:off x="1756956" y="2457452"/>
            <a:ext cx="563135" cy="507831"/>
          </a:xfrm>
          <a:prstGeom prst="rect">
            <a:avLst/>
          </a:prstGeom>
          <a:noFill/>
        </p:spPr>
        <p:txBody>
          <a:bodyPr wrap="square" rtlCol="0">
            <a:spAutoFit/>
          </a:bodyPr>
          <a:lstStyle/>
          <a:p>
            <a:pPr algn="ctr"/>
            <a:r>
              <a:rPr lang="en-US" sz="1350" b="1" dirty="0">
                <a:solidFill>
                  <a:srgbClr val="C00000"/>
                </a:solidFill>
              </a:rPr>
              <a:t>Trap 1</a:t>
            </a:r>
          </a:p>
        </p:txBody>
      </p:sp>
      <p:sp>
        <p:nvSpPr>
          <p:cNvPr id="30" name="TextBox 29"/>
          <p:cNvSpPr txBox="1"/>
          <p:nvPr/>
        </p:nvSpPr>
        <p:spPr>
          <a:xfrm>
            <a:off x="2271306" y="2457450"/>
            <a:ext cx="597959" cy="507831"/>
          </a:xfrm>
          <a:prstGeom prst="rect">
            <a:avLst/>
          </a:prstGeom>
          <a:noFill/>
        </p:spPr>
        <p:txBody>
          <a:bodyPr wrap="square" rtlCol="0">
            <a:spAutoFit/>
          </a:bodyPr>
          <a:lstStyle/>
          <a:p>
            <a:pPr algn="ctr"/>
            <a:r>
              <a:rPr lang="en-US" sz="1350" b="1" dirty="0">
                <a:solidFill>
                  <a:srgbClr val="2501BF"/>
                </a:solidFill>
              </a:rPr>
              <a:t>Trap 2</a:t>
            </a:r>
          </a:p>
        </p:txBody>
      </p:sp>
      <p:sp>
        <p:nvSpPr>
          <p:cNvPr id="31" name="TextBox 30"/>
          <p:cNvSpPr txBox="1"/>
          <p:nvPr/>
        </p:nvSpPr>
        <p:spPr>
          <a:xfrm>
            <a:off x="2785659" y="2457450"/>
            <a:ext cx="663442" cy="300082"/>
          </a:xfrm>
          <a:prstGeom prst="rect">
            <a:avLst/>
          </a:prstGeom>
          <a:noFill/>
        </p:spPr>
        <p:txBody>
          <a:bodyPr wrap="square" rtlCol="0">
            <a:spAutoFit/>
          </a:bodyPr>
          <a:lstStyle/>
          <a:p>
            <a:pPr algn="ctr"/>
            <a:r>
              <a:rPr lang="en-US" sz="1350" b="1" dirty="0">
                <a:solidFill>
                  <a:srgbClr val="006600"/>
                </a:solidFill>
              </a:rPr>
              <a:t>Trap 3</a:t>
            </a:r>
          </a:p>
        </p:txBody>
      </p:sp>
      <p:sp>
        <p:nvSpPr>
          <p:cNvPr id="32" name="TextBox 31"/>
          <p:cNvSpPr txBox="1"/>
          <p:nvPr/>
        </p:nvSpPr>
        <p:spPr>
          <a:xfrm>
            <a:off x="4132765" y="5571308"/>
            <a:ext cx="228600" cy="300082"/>
          </a:xfrm>
          <a:prstGeom prst="rect">
            <a:avLst/>
          </a:prstGeom>
          <a:noFill/>
        </p:spPr>
        <p:txBody>
          <a:bodyPr wrap="square" rtlCol="0">
            <a:spAutoFit/>
          </a:bodyPr>
          <a:lstStyle/>
          <a:p>
            <a:r>
              <a:rPr lang="en-US" sz="1350" dirty="0">
                <a:solidFill>
                  <a:prstClr val="black"/>
                </a:solidFill>
              </a:rPr>
              <a:t>t</a:t>
            </a:r>
          </a:p>
        </p:txBody>
      </p:sp>
      <p:cxnSp>
        <p:nvCxnSpPr>
          <p:cNvPr id="17" name="Straight Connector 16"/>
          <p:cNvCxnSpPr/>
          <p:nvPr/>
        </p:nvCxnSpPr>
        <p:spPr>
          <a:xfrm>
            <a:off x="1463105" y="3543300"/>
            <a:ext cx="1795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541807" y="3675131"/>
            <a:ext cx="2057400" cy="1428750"/>
            <a:chOff x="6286512" y="3714752"/>
            <a:chExt cx="1357322" cy="1571636"/>
          </a:xfrm>
        </p:grpSpPr>
        <p:pic>
          <p:nvPicPr>
            <p:cNvPr id="46" name="Picture 2" descr="Q:\Etay\coils3_right.bmp"/>
            <p:cNvPicPr>
              <a:picLocks noChangeAspect="1" noChangeArrowheads="1"/>
            </p:cNvPicPr>
            <p:nvPr/>
          </p:nvPicPr>
          <p:blipFill>
            <a:blip r:embed="rId6" cstate="print">
              <a:clrChange>
                <a:clrFrom>
                  <a:srgbClr val="FFFFFF"/>
                </a:clrFrom>
                <a:clrTo>
                  <a:srgbClr val="FFFFFF">
                    <a:alpha val="0"/>
                  </a:srgbClr>
                </a:clrTo>
              </a:clrChange>
            </a:blip>
            <a:srcRect l="54332" t="14156" r="17586" b="10900"/>
            <a:stretch>
              <a:fillRect/>
            </a:stretch>
          </p:blipFill>
          <p:spPr bwMode="auto">
            <a:xfrm>
              <a:off x="6858016" y="3714752"/>
              <a:ext cx="785818" cy="1571636"/>
            </a:xfrm>
            <a:prstGeom prst="rect">
              <a:avLst/>
            </a:prstGeom>
            <a:noFill/>
            <a:ln w="9525">
              <a:noFill/>
              <a:miter lim="800000"/>
              <a:headEnd/>
              <a:tailEnd/>
            </a:ln>
          </p:spPr>
        </p:pic>
        <p:pic>
          <p:nvPicPr>
            <p:cNvPr id="47" name="Picture 2" descr="Q:\Etay\coils3_right.bmp"/>
            <p:cNvPicPr>
              <a:picLocks noChangeAspect="1" noChangeArrowheads="1"/>
            </p:cNvPicPr>
            <p:nvPr/>
          </p:nvPicPr>
          <p:blipFill>
            <a:blip r:embed="rId6" cstate="print">
              <a:clrChange>
                <a:clrFrom>
                  <a:srgbClr val="FFFFFF"/>
                </a:clrFrom>
                <a:clrTo>
                  <a:srgbClr val="FFFFFF">
                    <a:alpha val="0"/>
                  </a:srgbClr>
                </a:clrTo>
              </a:clrChange>
            </a:blip>
            <a:srcRect l="5961" t="13627" r="64572" b="11429"/>
            <a:stretch>
              <a:fillRect/>
            </a:stretch>
          </p:blipFill>
          <p:spPr bwMode="auto">
            <a:xfrm>
              <a:off x="6286512" y="3714752"/>
              <a:ext cx="823916" cy="1571636"/>
            </a:xfrm>
            <a:prstGeom prst="rect">
              <a:avLst/>
            </a:prstGeom>
            <a:noFill/>
            <a:ln w="9525">
              <a:noFill/>
              <a:miter lim="800000"/>
              <a:headEnd/>
              <a:tailEnd/>
            </a:ln>
          </p:spPr>
        </p:pic>
      </p:grpSp>
      <p:grpSp>
        <p:nvGrpSpPr>
          <p:cNvPr id="48" name="Group 47"/>
          <p:cNvGrpSpPr/>
          <p:nvPr/>
        </p:nvGrpSpPr>
        <p:grpSpPr>
          <a:xfrm>
            <a:off x="4513109" y="2589284"/>
            <a:ext cx="4002241" cy="2138351"/>
            <a:chOff x="446638" y="483568"/>
            <a:chExt cx="7643830" cy="4598928"/>
          </a:xfrm>
        </p:grpSpPr>
        <p:sp>
          <p:nvSpPr>
            <p:cNvPr id="50" name="Freeform 49"/>
            <p:cNvSpPr/>
            <p:nvPr/>
          </p:nvSpPr>
          <p:spPr>
            <a:xfrm>
              <a:off x="1647289" y="2450158"/>
              <a:ext cx="2658011" cy="1740842"/>
            </a:xfrm>
            <a:custGeom>
              <a:avLst/>
              <a:gdLst>
                <a:gd name="connsiteX0" fmla="*/ 0 w 3333750"/>
                <a:gd name="connsiteY0" fmla="*/ 2642411 h 2642411"/>
                <a:gd name="connsiteX1" fmla="*/ 1438275 w 3333750"/>
                <a:gd name="connsiteY1" fmla="*/ 2042336 h 2642411"/>
                <a:gd name="connsiteX2" fmla="*/ 2276475 w 3333750"/>
                <a:gd name="connsiteY2" fmla="*/ 3986 h 2642411"/>
                <a:gd name="connsiteX3" fmla="*/ 3333750 w 3333750"/>
                <a:gd name="connsiteY3" fmla="*/ 2623361 h 2642411"/>
                <a:gd name="connsiteX0" fmla="*/ 0 w 3333750"/>
                <a:gd name="connsiteY0" fmla="*/ 2651918 h 2651918"/>
                <a:gd name="connsiteX1" fmla="*/ 1438275 w 3333750"/>
                <a:gd name="connsiteY1" fmla="*/ 2051843 h 2651918"/>
                <a:gd name="connsiteX2" fmla="*/ 2362200 w 3333750"/>
                <a:gd name="connsiteY2" fmla="*/ 3968 h 2651918"/>
                <a:gd name="connsiteX3" fmla="*/ 3333750 w 3333750"/>
                <a:gd name="connsiteY3" fmla="*/ 2632868 h 2651918"/>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56901 h 2656901"/>
                <a:gd name="connsiteX1" fmla="*/ 1581150 w 3333750"/>
                <a:gd name="connsiteY1" fmla="*/ 1828226 h 2656901"/>
                <a:gd name="connsiteX2" fmla="*/ 2362200 w 3333750"/>
                <a:gd name="connsiteY2" fmla="*/ 8951 h 2656901"/>
                <a:gd name="connsiteX3" fmla="*/ 3333750 w 3333750"/>
                <a:gd name="connsiteY3" fmla="*/ 2637851 h 2656901"/>
                <a:gd name="connsiteX0" fmla="*/ 0 w 3333750"/>
                <a:gd name="connsiteY0" fmla="*/ 2657301 h 2657301"/>
                <a:gd name="connsiteX1" fmla="*/ 1581150 w 3333750"/>
                <a:gd name="connsiteY1" fmla="*/ 1828626 h 2657301"/>
                <a:gd name="connsiteX2" fmla="*/ 2362200 w 3333750"/>
                <a:gd name="connsiteY2" fmla="*/ 9351 h 2657301"/>
                <a:gd name="connsiteX3" fmla="*/ 3333750 w 3333750"/>
                <a:gd name="connsiteY3" fmla="*/ 2638251 h 2657301"/>
                <a:gd name="connsiteX0" fmla="*/ 0 w 3333750"/>
                <a:gd name="connsiteY0" fmla="*/ 2647985 h 2647985"/>
                <a:gd name="connsiteX1" fmla="*/ 1581150 w 3333750"/>
                <a:gd name="connsiteY1" fmla="*/ 1819310 h 2647985"/>
                <a:gd name="connsiteX2" fmla="*/ 2362200 w 3333750"/>
                <a:gd name="connsiteY2" fmla="*/ 35 h 2647985"/>
                <a:gd name="connsiteX3" fmla="*/ 3333750 w 3333750"/>
                <a:gd name="connsiteY3" fmla="*/ 2628935 h 2647985"/>
                <a:gd name="connsiteX0" fmla="*/ 0 w 3333750"/>
                <a:gd name="connsiteY0" fmla="*/ 2657566 h 2657566"/>
                <a:gd name="connsiteX1" fmla="*/ 1485900 w 3333750"/>
                <a:gd name="connsiteY1" fmla="*/ 1819366 h 2657566"/>
                <a:gd name="connsiteX2" fmla="*/ 2362200 w 3333750"/>
                <a:gd name="connsiteY2" fmla="*/ 9616 h 2657566"/>
                <a:gd name="connsiteX3" fmla="*/ 3333750 w 3333750"/>
                <a:gd name="connsiteY3" fmla="*/ 2638516 h 2657566"/>
                <a:gd name="connsiteX0" fmla="*/ 0 w 3333750"/>
                <a:gd name="connsiteY0" fmla="*/ 2647973 h 2647973"/>
                <a:gd name="connsiteX1" fmla="*/ 1485900 w 3333750"/>
                <a:gd name="connsiteY1" fmla="*/ 1809773 h 2647973"/>
                <a:gd name="connsiteX2" fmla="*/ 2362200 w 3333750"/>
                <a:gd name="connsiteY2" fmla="*/ 23 h 2647973"/>
                <a:gd name="connsiteX3" fmla="*/ 3333750 w 3333750"/>
                <a:gd name="connsiteY3" fmla="*/ 2628923 h 264797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Lst>
              <a:ahLst/>
              <a:cxnLst>
                <a:cxn ang="0">
                  <a:pos x="connsiteX0" y="connsiteY0"/>
                </a:cxn>
                <a:cxn ang="0">
                  <a:pos x="connsiteX1" y="connsiteY1"/>
                </a:cxn>
                <a:cxn ang="0">
                  <a:pos x="connsiteX2" y="connsiteY2"/>
                </a:cxn>
                <a:cxn ang="0">
                  <a:pos x="connsiteX3" y="connsiteY3"/>
                </a:cxn>
              </a:cxnLst>
              <a:rect l="l" t="t" r="r" b="b"/>
              <a:pathLst>
                <a:path w="2971800" h="2628923">
                  <a:moveTo>
                    <a:pt x="0" y="2628923"/>
                  </a:moveTo>
                  <a:cubicBezTo>
                    <a:pt x="577056" y="2615429"/>
                    <a:pt x="885825" y="2247923"/>
                    <a:pt x="1123950" y="1809773"/>
                  </a:cubicBezTo>
                  <a:cubicBezTo>
                    <a:pt x="1362075" y="1371623"/>
                    <a:pt x="1625600" y="6373"/>
                    <a:pt x="2000250" y="23"/>
                  </a:cubicBezTo>
                  <a:cubicBezTo>
                    <a:pt x="2374900" y="-6327"/>
                    <a:pt x="2648743" y="1339079"/>
                    <a:pt x="2971800" y="262892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1" name="Freeform 50"/>
            <p:cNvSpPr/>
            <p:nvPr/>
          </p:nvSpPr>
          <p:spPr>
            <a:xfrm flipH="1">
              <a:off x="4303440" y="852304"/>
              <a:ext cx="3019653" cy="3333411"/>
            </a:xfrm>
            <a:custGeom>
              <a:avLst/>
              <a:gdLst>
                <a:gd name="connsiteX0" fmla="*/ 0 w 3333750"/>
                <a:gd name="connsiteY0" fmla="*/ 2642411 h 2642411"/>
                <a:gd name="connsiteX1" fmla="*/ 1438275 w 3333750"/>
                <a:gd name="connsiteY1" fmla="*/ 2042336 h 2642411"/>
                <a:gd name="connsiteX2" fmla="*/ 2276475 w 3333750"/>
                <a:gd name="connsiteY2" fmla="*/ 3986 h 2642411"/>
                <a:gd name="connsiteX3" fmla="*/ 3333750 w 3333750"/>
                <a:gd name="connsiteY3" fmla="*/ 2623361 h 2642411"/>
                <a:gd name="connsiteX0" fmla="*/ 0 w 3333750"/>
                <a:gd name="connsiteY0" fmla="*/ 2651918 h 2651918"/>
                <a:gd name="connsiteX1" fmla="*/ 1438275 w 3333750"/>
                <a:gd name="connsiteY1" fmla="*/ 2051843 h 2651918"/>
                <a:gd name="connsiteX2" fmla="*/ 2362200 w 3333750"/>
                <a:gd name="connsiteY2" fmla="*/ 3968 h 2651918"/>
                <a:gd name="connsiteX3" fmla="*/ 3333750 w 3333750"/>
                <a:gd name="connsiteY3" fmla="*/ 2632868 h 2651918"/>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47985 h 2647985"/>
                <a:gd name="connsiteX1" fmla="*/ 1438275 w 3333750"/>
                <a:gd name="connsiteY1" fmla="*/ 2047910 h 2647985"/>
                <a:gd name="connsiteX2" fmla="*/ 2362200 w 3333750"/>
                <a:gd name="connsiteY2" fmla="*/ 35 h 2647985"/>
                <a:gd name="connsiteX3" fmla="*/ 3333750 w 3333750"/>
                <a:gd name="connsiteY3" fmla="*/ 2628935 h 2647985"/>
                <a:gd name="connsiteX0" fmla="*/ 0 w 3333750"/>
                <a:gd name="connsiteY0" fmla="*/ 2656901 h 2656901"/>
                <a:gd name="connsiteX1" fmla="*/ 1581150 w 3333750"/>
                <a:gd name="connsiteY1" fmla="*/ 1828226 h 2656901"/>
                <a:gd name="connsiteX2" fmla="*/ 2362200 w 3333750"/>
                <a:gd name="connsiteY2" fmla="*/ 8951 h 2656901"/>
                <a:gd name="connsiteX3" fmla="*/ 3333750 w 3333750"/>
                <a:gd name="connsiteY3" fmla="*/ 2637851 h 2656901"/>
                <a:gd name="connsiteX0" fmla="*/ 0 w 3333750"/>
                <a:gd name="connsiteY0" fmla="*/ 2657301 h 2657301"/>
                <a:gd name="connsiteX1" fmla="*/ 1581150 w 3333750"/>
                <a:gd name="connsiteY1" fmla="*/ 1828626 h 2657301"/>
                <a:gd name="connsiteX2" fmla="*/ 2362200 w 3333750"/>
                <a:gd name="connsiteY2" fmla="*/ 9351 h 2657301"/>
                <a:gd name="connsiteX3" fmla="*/ 3333750 w 3333750"/>
                <a:gd name="connsiteY3" fmla="*/ 2638251 h 2657301"/>
                <a:gd name="connsiteX0" fmla="*/ 0 w 3333750"/>
                <a:gd name="connsiteY0" fmla="*/ 2647985 h 2647985"/>
                <a:gd name="connsiteX1" fmla="*/ 1581150 w 3333750"/>
                <a:gd name="connsiteY1" fmla="*/ 1819310 h 2647985"/>
                <a:gd name="connsiteX2" fmla="*/ 2362200 w 3333750"/>
                <a:gd name="connsiteY2" fmla="*/ 35 h 2647985"/>
                <a:gd name="connsiteX3" fmla="*/ 3333750 w 3333750"/>
                <a:gd name="connsiteY3" fmla="*/ 2628935 h 2647985"/>
                <a:gd name="connsiteX0" fmla="*/ 0 w 3333750"/>
                <a:gd name="connsiteY0" fmla="*/ 2657566 h 2657566"/>
                <a:gd name="connsiteX1" fmla="*/ 1485900 w 3333750"/>
                <a:gd name="connsiteY1" fmla="*/ 1819366 h 2657566"/>
                <a:gd name="connsiteX2" fmla="*/ 2362200 w 3333750"/>
                <a:gd name="connsiteY2" fmla="*/ 9616 h 2657566"/>
                <a:gd name="connsiteX3" fmla="*/ 3333750 w 3333750"/>
                <a:gd name="connsiteY3" fmla="*/ 2638516 h 2657566"/>
                <a:gd name="connsiteX0" fmla="*/ 0 w 3333750"/>
                <a:gd name="connsiteY0" fmla="*/ 2647973 h 2647973"/>
                <a:gd name="connsiteX1" fmla="*/ 1485900 w 3333750"/>
                <a:gd name="connsiteY1" fmla="*/ 1809773 h 2647973"/>
                <a:gd name="connsiteX2" fmla="*/ 2362200 w 3333750"/>
                <a:gd name="connsiteY2" fmla="*/ 23 h 2647973"/>
                <a:gd name="connsiteX3" fmla="*/ 3333750 w 3333750"/>
                <a:gd name="connsiteY3" fmla="*/ 2628923 h 264797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 name="connsiteX0" fmla="*/ 0 w 2971800"/>
                <a:gd name="connsiteY0" fmla="*/ 2628923 h 2628923"/>
                <a:gd name="connsiteX1" fmla="*/ 1123950 w 2971800"/>
                <a:gd name="connsiteY1" fmla="*/ 1809773 h 2628923"/>
                <a:gd name="connsiteX2" fmla="*/ 2000250 w 2971800"/>
                <a:gd name="connsiteY2" fmla="*/ 23 h 2628923"/>
                <a:gd name="connsiteX3" fmla="*/ 2971800 w 2971800"/>
                <a:gd name="connsiteY3" fmla="*/ 2628923 h 2628923"/>
              </a:gdLst>
              <a:ahLst/>
              <a:cxnLst>
                <a:cxn ang="0">
                  <a:pos x="connsiteX0" y="connsiteY0"/>
                </a:cxn>
                <a:cxn ang="0">
                  <a:pos x="connsiteX1" y="connsiteY1"/>
                </a:cxn>
                <a:cxn ang="0">
                  <a:pos x="connsiteX2" y="connsiteY2"/>
                </a:cxn>
                <a:cxn ang="0">
                  <a:pos x="connsiteX3" y="connsiteY3"/>
                </a:cxn>
              </a:cxnLst>
              <a:rect l="l" t="t" r="r" b="b"/>
              <a:pathLst>
                <a:path w="2971800" h="2628923">
                  <a:moveTo>
                    <a:pt x="0" y="2628923"/>
                  </a:moveTo>
                  <a:cubicBezTo>
                    <a:pt x="577056" y="2615429"/>
                    <a:pt x="885825" y="2247923"/>
                    <a:pt x="1123950" y="1809773"/>
                  </a:cubicBezTo>
                  <a:cubicBezTo>
                    <a:pt x="1362075" y="1371623"/>
                    <a:pt x="1625600" y="6373"/>
                    <a:pt x="2000250" y="23"/>
                  </a:cubicBezTo>
                  <a:cubicBezTo>
                    <a:pt x="2374900" y="-6327"/>
                    <a:pt x="2648743" y="1339079"/>
                    <a:pt x="2971800" y="262892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52" name="TextBox 51"/>
            <p:cNvSpPr txBox="1"/>
            <p:nvPr/>
          </p:nvSpPr>
          <p:spPr>
            <a:xfrm>
              <a:off x="446638" y="483568"/>
              <a:ext cx="749469" cy="4263760"/>
            </a:xfrm>
            <a:prstGeom prst="rect">
              <a:avLst/>
            </a:prstGeom>
            <a:noFill/>
          </p:spPr>
          <p:txBody>
            <a:bodyPr vert="vert270" wrap="square" rtlCol="0">
              <a:spAutoFit/>
            </a:bodyPr>
            <a:lstStyle/>
            <a:p>
              <a:r>
                <a:rPr lang="en-US" sz="1350" dirty="0">
                  <a:solidFill>
                    <a:prstClr val="black"/>
                  </a:solidFill>
                </a:rPr>
                <a:t>Magnetic Field Magnitude</a:t>
              </a:r>
            </a:p>
          </p:txBody>
        </p:sp>
        <p:sp>
          <p:nvSpPr>
            <p:cNvPr id="53" name="TextBox 52"/>
            <p:cNvSpPr txBox="1"/>
            <p:nvPr/>
          </p:nvSpPr>
          <p:spPr>
            <a:xfrm>
              <a:off x="6588223" y="4437113"/>
              <a:ext cx="1502245" cy="645383"/>
            </a:xfrm>
            <a:prstGeom prst="rect">
              <a:avLst/>
            </a:prstGeom>
            <a:noFill/>
          </p:spPr>
          <p:txBody>
            <a:bodyPr wrap="none" rtlCol="0">
              <a:spAutoFit/>
            </a:bodyPr>
            <a:lstStyle/>
            <a:p>
              <a:r>
                <a:rPr lang="en-US" sz="1350" dirty="0">
                  <a:solidFill>
                    <a:prstClr val="black"/>
                  </a:solidFill>
                </a:rPr>
                <a:t>Distance</a:t>
              </a:r>
            </a:p>
          </p:txBody>
        </p:sp>
      </p:grpSp>
      <p:sp>
        <p:nvSpPr>
          <p:cNvPr id="54" name="Line 5"/>
          <p:cNvSpPr>
            <a:spLocks noChangeShapeType="1"/>
          </p:cNvSpPr>
          <p:nvPr/>
        </p:nvSpPr>
        <p:spPr bwMode="auto">
          <a:xfrm flipV="1">
            <a:off x="4856009" y="2875033"/>
            <a:ext cx="34289" cy="145807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solidFill>
                <a:prstClr val="black"/>
              </a:solidFill>
            </a:endParaRPr>
          </a:p>
        </p:txBody>
      </p:sp>
      <p:sp>
        <p:nvSpPr>
          <p:cNvPr id="57" name="Freeform 56"/>
          <p:cNvSpPr/>
          <p:nvPr/>
        </p:nvSpPr>
        <p:spPr>
          <a:xfrm flipH="1">
            <a:off x="5770406" y="3789431"/>
            <a:ext cx="228600" cy="1085850"/>
          </a:xfrm>
          <a:custGeom>
            <a:avLst/>
            <a:gdLst>
              <a:gd name="connsiteX0" fmla="*/ 0 w 161615"/>
              <a:gd name="connsiteY0" fmla="*/ 0 h 1419181"/>
              <a:gd name="connsiteX1" fmla="*/ 57925 w 161615"/>
              <a:gd name="connsiteY1" fmla="*/ 169639 h 1419181"/>
              <a:gd name="connsiteX2" fmla="*/ 128264 w 161615"/>
              <a:gd name="connsiteY2" fmla="*/ 471681 h 1419181"/>
              <a:gd name="connsiteX3" fmla="*/ 161364 w 161615"/>
              <a:gd name="connsiteY3" fmla="*/ 848199 h 1419181"/>
              <a:gd name="connsiteX4" fmla="*/ 140677 w 161615"/>
              <a:gd name="connsiteY4" fmla="*/ 1162653 h 1419181"/>
              <a:gd name="connsiteX5" fmla="*/ 91026 w 161615"/>
              <a:gd name="connsiteY5" fmla="*/ 1419181 h 14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615" h="1419181">
                <a:moveTo>
                  <a:pt x="0" y="0"/>
                </a:moveTo>
                <a:cubicBezTo>
                  <a:pt x="18274" y="45513"/>
                  <a:pt x="36548" y="91026"/>
                  <a:pt x="57925" y="169639"/>
                </a:cubicBezTo>
                <a:cubicBezTo>
                  <a:pt x="79302" y="248252"/>
                  <a:pt x="111024" y="358588"/>
                  <a:pt x="128264" y="471681"/>
                </a:cubicBezTo>
                <a:cubicBezTo>
                  <a:pt x="145504" y="584774"/>
                  <a:pt x="159295" y="733037"/>
                  <a:pt x="161364" y="848199"/>
                </a:cubicBezTo>
                <a:cubicBezTo>
                  <a:pt x="163433" y="963361"/>
                  <a:pt x="152400" y="1067489"/>
                  <a:pt x="140677" y="1162653"/>
                </a:cubicBezTo>
                <a:cubicBezTo>
                  <a:pt x="128954" y="1257817"/>
                  <a:pt x="109990" y="1338499"/>
                  <a:pt x="91026" y="1419181"/>
                </a:cubicBezTo>
              </a:path>
            </a:pathLst>
          </a:custGeom>
          <a:noFill/>
          <a:ln w="66675" cap="flat" cmpd="sng">
            <a:solidFill>
              <a:srgbClr val="FFFF00"/>
            </a:solidFill>
            <a:headEnd type="none" w="med" len="med"/>
            <a:tailEnd type="triangle" w="lg" len="lg"/>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sp>
        <p:nvSpPr>
          <p:cNvPr id="58" name="Freeform 57"/>
          <p:cNvSpPr/>
          <p:nvPr/>
        </p:nvSpPr>
        <p:spPr>
          <a:xfrm rot="159073" flipH="1">
            <a:off x="6767103" y="3791549"/>
            <a:ext cx="116823" cy="1089975"/>
          </a:xfrm>
          <a:custGeom>
            <a:avLst/>
            <a:gdLst>
              <a:gd name="connsiteX0" fmla="*/ 19050 w 57474"/>
              <a:gd name="connsiteY0" fmla="*/ 1504950 h 1504950"/>
              <a:gd name="connsiteX1" fmla="*/ 57150 w 57474"/>
              <a:gd name="connsiteY1" fmla="*/ 666750 h 1504950"/>
              <a:gd name="connsiteX2" fmla="*/ 0 w 57474"/>
              <a:gd name="connsiteY2" fmla="*/ 0 h 1504950"/>
              <a:gd name="connsiteX0" fmla="*/ 47625 w 63238"/>
              <a:gd name="connsiteY0" fmla="*/ 1504950 h 1504950"/>
              <a:gd name="connsiteX1" fmla="*/ 57150 w 63238"/>
              <a:gd name="connsiteY1" fmla="*/ 666750 h 1504950"/>
              <a:gd name="connsiteX2" fmla="*/ 0 w 63238"/>
              <a:gd name="connsiteY2" fmla="*/ 0 h 1504950"/>
              <a:gd name="connsiteX0" fmla="*/ 47625 w 76017"/>
              <a:gd name="connsiteY0" fmla="*/ 1504950 h 1504950"/>
              <a:gd name="connsiteX1" fmla="*/ 73700 w 76017"/>
              <a:gd name="connsiteY1" fmla="*/ 683301 h 1504950"/>
              <a:gd name="connsiteX2" fmla="*/ 0 w 76017"/>
              <a:gd name="connsiteY2" fmla="*/ 0 h 1504950"/>
            </a:gdLst>
            <a:ahLst/>
            <a:cxnLst>
              <a:cxn ang="0">
                <a:pos x="connsiteX0" y="connsiteY0"/>
              </a:cxn>
              <a:cxn ang="0">
                <a:pos x="connsiteX1" y="connsiteY1"/>
              </a:cxn>
              <a:cxn ang="0">
                <a:pos x="connsiteX2" y="connsiteY2"/>
              </a:cxn>
            </a:cxnLst>
            <a:rect l="l" t="t" r="r" b="b"/>
            <a:pathLst>
              <a:path w="76017" h="1504950">
                <a:moveTo>
                  <a:pt x="47625" y="1504950"/>
                </a:moveTo>
                <a:cubicBezTo>
                  <a:pt x="68262" y="1211262"/>
                  <a:pt x="81637" y="934126"/>
                  <a:pt x="73700" y="683301"/>
                </a:cubicBezTo>
                <a:cubicBezTo>
                  <a:pt x="65763" y="432476"/>
                  <a:pt x="26987" y="207962"/>
                  <a:pt x="0" y="0"/>
                </a:cubicBezTo>
              </a:path>
            </a:pathLst>
          </a:custGeom>
          <a:noFill/>
          <a:ln w="66675">
            <a:solidFill>
              <a:srgbClr val="FFFF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black"/>
              </a:solidFill>
            </a:endParaRPr>
          </a:p>
        </p:txBody>
      </p:sp>
      <p:cxnSp>
        <p:nvCxnSpPr>
          <p:cNvPr id="59" name="Straight Arrow Connector 58"/>
          <p:cNvCxnSpPr/>
          <p:nvPr/>
        </p:nvCxnSpPr>
        <p:spPr>
          <a:xfrm>
            <a:off x="4856007" y="4360931"/>
            <a:ext cx="3543300" cy="11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6418003" y="3807604"/>
            <a:ext cx="181170" cy="201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5" name="Title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dirty="0" smtClean="0">
                <a:ln>
                  <a:noFill/>
                </a:ln>
                <a:solidFill>
                  <a:sysClr val="windowText" lastClr="000000"/>
                </a:solidFill>
                <a:effectLst/>
                <a:uLnTx/>
                <a:uFillTx/>
                <a:latin typeface="Calibri Light" panose="020F0302020204030204"/>
                <a:ea typeface="+mj-ea"/>
                <a:cs typeface="+mj-cs"/>
              </a:rPr>
              <a:t>Adiabatic magnetic deceleration</a:t>
            </a:r>
            <a:endParaRPr kumimoji="0" lang="en-US" sz="33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grpSp>
        <p:nvGrpSpPr>
          <p:cNvPr id="2" name="Group 1"/>
          <p:cNvGrpSpPr/>
          <p:nvPr/>
        </p:nvGrpSpPr>
        <p:grpSpPr>
          <a:xfrm>
            <a:off x="4739127" y="3092950"/>
            <a:ext cx="3276600" cy="1638847"/>
            <a:chOff x="-382708" y="1433070"/>
            <a:chExt cx="3276600" cy="1090492"/>
          </a:xfrm>
        </p:grpSpPr>
        <p:sp>
          <p:nvSpPr>
            <p:cNvPr id="45" name="Freeform 57"/>
            <p:cNvSpPr>
              <a:spLocks/>
            </p:cNvSpPr>
            <p:nvPr/>
          </p:nvSpPr>
          <p:spPr bwMode="auto">
            <a:xfrm>
              <a:off x="-382708" y="1497492"/>
              <a:ext cx="2306310" cy="733215"/>
            </a:xfrm>
            <a:custGeom>
              <a:avLst/>
              <a:gdLst/>
              <a:ahLst/>
              <a:cxnLst>
                <a:cxn ang="0">
                  <a:pos x="30" y="138"/>
                </a:cxn>
                <a:cxn ang="0">
                  <a:pos x="66" y="150"/>
                </a:cxn>
                <a:cxn ang="0">
                  <a:pos x="108" y="156"/>
                </a:cxn>
                <a:cxn ang="0">
                  <a:pos x="144" y="162"/>
                </a:cxn>
                <a:cxn ang="0">
                  <a:pos x="186" y="174"/>
                </a:cxn>
                <a:cxn ang="0">
                  <a:pos x="222" y="180"/>
                </a:cxn>
                <a:cxn ang="0">
                  <a:pos x="264" y="186"/>
                </a:cxn>
                <a:cxn ang="0">
                  <a:pos x="300" y="192"/>
                </a:cxn>
                <a:cxn ang="0">
                  <a:pos x="342" y="198"/>
                </a:cxn>
                <a:cxn ang="0">
                  <a:pos x="384" y="198"/>
                </a:cxn>
                <a:cxn ang="0">
                  <a:pos x="420" y="198"/>
                </a:cxn>
                <a:cxn ang="0">
                  <a:pos x="462" y="198"/>
                </a:cxn>
                <a:cxn ang="0">
                  <a:pos x="498" y="198"/>
                </a:cxn>
                <a:cxn ang="0">
                  <a:pos x="540" y="192"/>
                </a:cxn>
                <a:cxn ang="0">
                  <a:pos x="576" y="186"/>
                </a:cxn>
                <a:cxn ang="0">
                  <a:pos x="618" y="174"/>
                </a:cxn>
                <a:cxn ang="0">
                  <a:pos x="654" y="162"/>
                </a:cxn>
                <a:cxn ang="0">
                  <a:pos x="696" y="150"/>
                </a:cxn>
                <a:cxn ang="0">
                  <a:pos x="738" y="132"/>
                </a:cxn>
                <a:cxn ang="0">
                  <a:pos x="774" y="114"/>
                </a:cxn>
                <a:cxn ang="0">
                  <a:pos x="816" y="96"/>
                </a:cxn>
                <a:cxn ang="0">
                  <a:pos x="852" y="84"/>
                </a:cxn>
                <a:cxn ang="0">
                  <a:pos x="894" y="72"/>
                </a:cxn>
                <a:cxn ang="0">
                  <a:pos x="930" y="72"/>
                </a:cxn>
                <a:cxn ang="0">
                  <a:pos x="972" y="78"/>
                </a:cxn>
                <a:cxn ang="0">
                  <a:pos x="1008" y="96"/>
                </a:cxn>
                <a:cxn ang="0">
                  <a:pos x="1050" y="120"/>
                </a:cxn>
                <a:cxn ang="0">
                  <a:pos x="1092" y="162"/>
                </a:cxn>
                <a:cxn ang="0">
                  <a:pos x="1128" y="204"/>
                </a:cxn>
                <a:cxn ang="0">
                  <a:pos x="1170" y="258"/>
                </a:cxn>
                <a:cxn ang="0">
                  <a:pos x="1206" y="318"/>
                </a:cxn>
                <a:cxn ang="0">
                  <a:pos x="1248" y="384"/>
                </a:cxn>
                <a:cxn ang="0">
                  <a:pos x="1284" y="450"/>
                </a:cxn>
                <a:cxn ang="0">
                  <a:pos x="1326" y="462"/>
                </a:cxn>
                <a:cxn ang="0">
                  <a:pos x="1362" y="408"/>
                </a:cxn>
                <a:cxn ang="0">
                  <a:pos x="1404" y="360"/>
                </a:cxn>
                <a:cxn ang="0">
                  <a:pos x="1446" y="306"/>
                </a:cxn>
                <a:cxn ang="0">
                  <a:pos x="1482" y="246"/>
                </a:cxn>
                <a:cxn ang="0">
                  <a:pos x="1524" y="192"/>
                </a:cxn>
                <a:cxn ang="0">
                  <a:pos x="1560" y="132"/>
                </a:cxn>
                <a:cxn ang="0">
                  <a:pos x="1602" y="78"/>
                </a:cxn>
                <a:cxn ang="0">
                  <a:pos x="1638" y="24"/>
                </a:cxn>
              </a:cxnLst>
              <a:rect l="0" t="0" r="r" b="b"/>
              <a:pathLst>
                <a:path w="1668" h="474">
                  <a:moveTo>
                    <a:pt x="0" y="132"/>
                  </a:moveTo>
                  <a:lnTo>
                    <a:pt x="12" y="138"/>
                  </a:lnTo>
                  <a:lnTo>
                    <a:pt x="30" y="138"/>
                  </a:lnTo>
                  <a:lnTo>
                    <a:pt x="42" y="144"/>
                  </a:lnTo>
                  <a:lnTo>
                    <a:pt x="54" y="144"/>
                  </a:lnTo>
                  <a:lnTo>
                    <a:pt x="66" y="150"/>
                  </a:lnTo>
                  <a:lnTo>
                    <a:pt x="78" y="150"/>
                  </a:lnTo>
                  <a:lnTo>
                    <a:pt x="96" y="156"/>
                  </a:lnTo>
                  <a:lnTo>
                    <a:pt x="108" y="156"/>
                  </a:lnTo>
                  <a:lnTo>
                    <a:pt x="120" y="156"/>
                  </a:lnTo>
                  <a:lnTo>
                    <a:pt x="132" y="162"/>
                  </a:lnTo>
                  <a:lnTo>
                    <a:pt x="144" y="162"/>
                  </a:lnTo>
                  <a:lnTo>
                    <a:pt x="156" y="168"/>
                  </a:lnTo>
                  <a:lnTo>
                    <a:pt x="174" y="168"/>
                  </a:lnTo>
                  <a:lnTo>
                    <a:pt x="186" y="174"/>
                  </a:lnTo>
                  <a:lnTo>
                    <a:pt x="198" y="174"/>
                  </a:lnTo>
                  <a:lnTo>
                    <a:pt x="210" y="174"/>
                  </a:lnTo>
                  <a:lnTo>
                    <a:pt x="222" y="180"/>
                  </a:lnTo>
                  <a:lnTo>
                    <a:pt x="240" y="180"/>
                  </a:lnTo>
                  <a:lnTo>
                    <a:pt x="252" y="186"/>
                  </a:lnTo>
                  <a:lnTo>
                    <a:pt x="264" y="186"/>
                  </a:lnTo>
                  <a:lnTo>
                    <a:pt x="276" y="186"/>
                  </a:lnTo>
                  <a:lnTo>
                    <a:pt x="288" y="192"/>
                  </a:lnTo>
                  <a:lnTo>
                    <a:pt x="300" y="192"/>
                  </a:lnTo>
                  <a:lnTo>
                    <a:pt x="318" y="192"/>
                  </a:lnTo>
                  <a:lnTo>
                    <a:pt x="330" y="192"/>
                  </a:lnTo>
                  <a:lnTo>
                    <a:pt x="342" y="198"/>
                  </a:lnTo>
                  <a:lnTo>
                    <a:pt x="354" y="198"/>
                  </a:lnTo>
                  <a:lnTo>
                    <a:pt x="366" y="198"/>
                  </a:lnTo>
                  <a:lnTo>
                    <a:pt x="384" y="198"/>
                  </a:lnTo>
                  <a:lnTo>
                    <a:pt x="396" y="198"/>
                  </a:lnTo>
                  <a:lnTo>
                    <a:pt x="408" y="198"/>
                  </a:lnTo>
                  <a:lnTo>
                    <a:pt x="420" y="198"/>
                  </a:lnTo>
                  <a:lnTo>
                    <a:pt x="432" y="198"/>
                  </a:lnTo>
                  <a:lnTo>
                    <a:pt x="450" y="198"/>
                  </a:lnTo>
                  <a:lnTo>
                    <a:pt x="462" y="198"/>
                  </a:lnTo>
                  <a:lnTo>
                    <a:pt x="474" y="198"/>
                  </a:lnTo>
                  <a:lnTo>
                    <a:pt x="486" y="198"/>
                  </a:lnTo>
                  <a:lnTo>
                    <a:pt x="498" y="198"/>
                  </a:lnTo>
                  <a:lnTo>
                    <a:pt x="510" y="198"/>
                  </a:lnTo>
                  <a:lnTo>
                    <a:pt x="528" y="198"/>
                  </a:lnTo>
                  <a:lnTo>
                    <a:pt x="540" y="192"/>
                  </a:lnTo>
                  <a:lnTo>
                    <a:pt x="552" y="192"/>
                  </a:lnTo>
                  <a:lnTo>
                    <a:pt x="564" y="186"/>
                  </a:lnTo>
                  <a:lnTo>
                    <a:pt x="576" y="186"/>
                  </a:lnTo>
                  <a:lnTo>
                    <a:pt x="594" y="180"/>
                  </a:lnTo>
                  <a:lnTo>
                    <a:pt x="606" y="180"/>
                  </a:lnTo>
                  <a:lnTo>
                    <a:pt x="618" y="174"/>
                  </a:lnTo>
                  <a:lnTo>
                    <a:pt x="630" y="174"/>
                  </a:lnTo>
                  <a:lnTo>
                    <a:pt x="642" y="168"/>
                  </a:lnTo>
                  <a:lnTo>
                    <a:pt x="654" y="162"/>
                  </a:lnTo>
                  <a:lnTo>
                    <a:pt x="672" y="156"/>
                  </a:lnTo>
                  <a:lnTo>
                    <a:pt x="684" y="150"/>
                  </a:lnTo>
                  <a:lnTo>
                    <a:pt x="696" y="150"/>
                  </a:lnTo>
                  <a:lnTo>
                    <a:pt x="708" y="144"/>
                  </a:lnTo>
                  <a:lnTo>
                    <a:pt x="720" y="138"/>
                  </a:lnTo>
                  <a:lnTo>
                    <a:pt x="738" y="132"/>
                  </a:lnTo>
                  <a:lnTo>
                    <a:pt x="750" y="126"/>
                  </a:lnTo>
                  <a:lnTo>
                    <a:pt x="762" y="120"/>
                  </a:lnTo>
                  <a:lnTo>
                    <a:pt x="774" y="114"/>
                  </a:lnTo>
                  <a:lnTo>
                    <a:pt x="786" y="108"/>
                  </a:lnTo>
                  <a:lnTo>
                    <a:pt x="798" y="102"/>
                  </a:lnTo>
                  <a:lnTo>
                    <a:pt x="816" y="96"/>
                  </a:lnTo>
                  <a:lnTo>
                    <a:pt x="828" y="90"/>
                  </a:lnTo>
                  <a:lnTo>
                    <a:pt x="840" y="90"/>
                  </a:lnTo>
                  <a:lnTo>
                    <a:pt x="852" y="84"/>
                  </a:lnTo>
                  <a:lnTo>
                    <a:pt x="864" y="78"/>
                  </a:lnTo>
                  <a:lnTo>
                    <a:pt x="882" y="78"/>
                  </a:lnTo>
                  <a:lnTo>
                    <a:pt x="894" y="72"/>
                  </a:lnTo>
                  <a:lnTo>
                    <a:pt x="906" y="72"/>
                  </a:lnTo>
                  <a:lnTo>
                    <a:pt x="918" y="72"/>
                  </a:lnTo>
                  <a:lnTo>
                    <a:pt x="930" y="72"/>
                  </a:lnTo>
                  <a:lnTo>
                    <a:pt x="948" y="72"/>
                  </a:lnTo>
                  <a:lnTo>
                    <a:pt x="960" y="78"/>
                  </a:lnTo>
                  <a:lnTo>
                    <a:pt x="972" y="78"/>
                  </a:lnTo>
                  <a:lnTo>
                    <a:pt x="984" y="84"/>
                  </a:lnTo>
                  <a:lnTo>
                    <a:pt x="996" y="90"/>
                  </a:lnTo>
                  <a:lnTo>
                    <a:pt x="1008" y="96"/>
                  </a:lnTo>
                  <a:lnTo>
                    <a:pt x="1026" y="102"/>
                  </a:lnTo>
                  <a:lnTo>
                    <a:pt x="1038" y="114"/>
                  </a:lnTo>
                  <a:lnTo>
                    <a:pt x="1050" y="120"/>
                  </a:lnTo>
                  <a:lnTo>
                    <a:pt x="1062" y="132"/>
                  </a:lnTo>
                  <a:lnTo>
                    <a:pt x="1074" y="144"/>
                  </a:lnTo>
                  <a:lnTo>
                    <a:pt x="1092" y="162"/>
                  </a:lnTo>
                  <a:lnTo>
                    <a:pt x="1104" y="174"/>
                  </a:lnTo>
                  <a:lnTo>
                    <a:pt x="1116" y="192"/>
                  </a:lnTo>
                  <a:lnTo>
                    <a:pt x="1128" y="204"/>
                  </a:lnTo>
                  <a:lnTo>
                    <a:pt x="1140" y="222"/>
                  </a:lnTo>
                  <a:lnTo>
                    <a:pt x="1152" y="240"/>
                  </a:lnTo>
                  <a:lnTo>
                    <a:pt x="1170" y="258"/>
                  </a:lnTo>
                  <a:lnTo>
                    <a:pt x="1182" y="276"/>
                  </a:lnTo>
                  <a:lnTo>
                    <a:pt x="1194" y="300"/>
                  </a:lnTo>
                  <a:lnTo>
                    <a:pt x="1206" y="318"/>
                  </a:lnTo>
                  <a:lnTo>
                    <a:pt x="1218" y="342"/>
                  </a:lnTo>
                  <a:lnTo>
                    <a:pt x="1236" y="360"/>
                  </a:lnTo>
                  <a:lnTo>
                    <a:pt x="1248" y="384"/>
                  </a:lnTo>
                  <a:lnTo>
                    <a:pt x="1260" y="408"/>
                  </a:lnTo>
                  <a:lnTo>
                    <a:pt x="1272" y="426"/>
                  </a:lnTo>
                  <a:lnTo>
                    <a:pt x="1284" y="450"/>
                  </a:lnTo>
                  <a:lnTo>
                    <a:pt x="1302" y="474"/>
                  </a:lnTo>
                  <a:lnTo>
                    <a:pt x="1314" y="474"/>
                  </a:lnTo>
                  <a:lnTo>
                    <a:pt x="1326" y="462"/>
                  </a:lnTo>
                  <a:lnTo>
                    <a:pt x="1338" y="444"/>
                  </a:lnTo>
                  <a:lnTo>
                    <a:pt x="1350" y="426"/>
                  </a:lnTo>
                  <a:lnTo>
                    <a:pt x="1362" y="408"/>
                  </a:lnTo>
                  <a:lnTo>
                    <a:pt x="1380" y="390"/>
                  </a:lnTo>
                  <a:lnTo>
                    <a:pt x="1392" y="378"/>
                  </a:lnTo>
                  <a:lnTo>
                    <a:pt x="1404" y="360"/>
                  </a:lnTo>
                  <a:lnTo>
                    <a:pt x="1416" y="342"/>
                  </a:lnTo>
                  <a:lnTo>
                    <a:pt x="1428" y="324"/>
                  </a:lnTo>
                  <a:lnTo>
                    <a:pt x="1446" y="306"/>
                  </a:lnTo>
                  <a:lnTo>
                    <a:pt x="1458" y="282"/>
                  </a:lnTo>
                  <a:lnTo>
                    <a:pt x="1470" y="264"/>
                  </a:lnTo>
                  <a:lnTo>
                    <a:pt x="1482" y="246"/>
                  </a:lnTo>
                  <a:lnTo>
                    <a:pt x="1494" y="228"/>
                  </a:lnTo>
                  <a:lnTo>
                    <a:pt x="1506" y="210"/>
                  </a:lnTo>
                  <a:lnTo>
                    <a:pt x="1524" y="192"/>
                  </a:lnTo>
                  <a:lnTo>
                    <a:pt x="1536" y="168"/>
                  </a:lnTo>
                  <a:lnTo>
                    <a:pt x="1548" y="150"/>
                  </a:lnTo>
                  <a:lnTo>
                    <a:pt x="1560" y="132"/>
                  </a:lnTo>
                  <a:lnTo>
                    <a:pt x="1572" y="114"/>
                  </a:lnTo>
                  <a:lnTo>
                    <a:pt x="1590" y="96"/>
                  </a:lnTo>
                  <a:lnTo>
                    <a:pt x="1602" y="78"/>
                  </a:lnTo>
                  <a:lnTo>
                    <a:pt x="1614" y="60"/>
                  </a:lnTo>
                  <a:lnTo>
                    <a:pt x="1626" y="42"/>
                  </a:lnTo>
                  <a:lnTo>
                    <a:pt x="1638" y="24"/>
                  </a:lnTo>
                  <a:lnTo>
                    <a:pt x="1650" y="12"/>
                  </a:lnTo>
                  <a:lnTo>
                    <a:pt x="1668" y="0"/>
                  </a:lnTo>
                </a:path>
              </a:pathLst>
            </a:custGeom>
            <a:noFill/>
            <a:ln w="3810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8"/>
            <p:cNvSpPr>
              <a:spLocks/>
            </p:cNvSpPr>
            <p:nvPr/>
          </p:nvSpPr>
          <p:spPr bwMode="auto">
            <a:xfrm>
              <a:off x="1910470" y="1433070"/>
              <a:ext cx="983422" cy="1090492"/>
            </a:xfrm>
            <a:custGeom>
              <a:avLst/>
              <a:gdLst/>
              <a:ahLst/>
              <a:cxnLst>
                <a:cxn ang="0">
                  <a:pos x="12" y="48"/>
                </a:cxn>
                <a:cxn ang="0">
                  <a:pos x="36" y="24"/>
                </a:cxn>
                <a:cxn ang="0">
                  <a:pos x="66" y="6"/>
                </a:cxn>
                <a:cxn ang="0">
                  <a:pos x="90" y="0"/>
                </a:cxn>
                <a:cxn ang="0">
                  <a:pos x="114" y="0"/>
                </a:cxn>
                <a:cxn ang="0">
                  <a:pos x="144" y="6"/>
                </a:cxn>
                <a:cxn ang="0">
                  <a:pos x="168" y="18"/>
                </a:cxn>
                <a:cxn ang="0">
                  <a:pos x="192" y="36"/>
                </a:cxn>
                <a:cxn ang="0">
                  <a:pos x="222" y="60"/>
                </a:cxn>
                <a:cxn ang="0">
                  <a:pos x="246" y="96"/>
                </a:cxn>
                <a:cxn ang="0">
                  <a:pos x="276" y="132"/>
                </a:cxn>
                <a:cxn ang="0">
                  <a:pos x="300" y="168"/>
                </a:cxn>
                <a:cxn ang="0">
                  <a:pos x="324" y="216"/>
                </a:cxn>
                <a:cxn ang="0">
                  <a:pos x="354" y="258"/>
                </a:cxn>
                <a:cxn ang="0">
                  <a:pos x="378" y="306"/>
                </a:cxn>
                <a:cxn ang="0">
                  <a:pos x="402" y="348"/>
                </a:cxn>
                <a:cxn ang="0">
                  <a:pos x="432" y="390"/>
                </a:cxn>
                <a:cxn ang="0">
                  <a:pos x="456" y="432"/>
                </a:cxn>
                <a:cxn ang="0">
                  <a:pos x="480" y="474"/>
                </a:cxn>
                <a:cxn ang="0">
                  <a:pos x="510" y="510"/>
                </a:cxn>
                <a:cxn ang="0">
                  <a:pos x="534" y="546"/>
                </a:cxn>
                <a:cxn ang="0">
                  <a:pos x="564" y="582"/>
                </a:cxn>
                <a:cxn ang="0">
                  <a:pos x="588" y="612"/>
                </a:cxn>
                <a:cxn ang="0">
                  <a:pos x="612" y="642"/>
                </a:cxn>
                <a:cxn ang="0">
                  <a:pos x="642" y="666"/>
                </a:cxn>
                <a:cxn ang="0">
                  <a:pos x="666" y="690"/>
                </a:cxn>
                <a:cxn ang="0">
                  <a:pos x="690" y="714"/>
                </a:cxn>
                <a:cxn ang="0">
                  <a:pos x="720" y="732"/>
                </a:cxn>
                <a:cxn ang="0">
                  <a:pos x="744" y="750"/>
                </a:cxn>
                <a:cxn ang="0">
                  <a:pos x="774" y="768"/>
                </a:cxn>
                <a:cxn ang="0">
                  <a:pos x="798" y="786"/>
                </a:cxn>
                <a:cxn ang="0">
                  <a:pos x="822" y="798"/>
                </a:cxn>
                <a:cxn ang="0">
                  <a:pos x="852" y="816"/>
                </a:cxn>
                <a:cxn ang="0">
                  <a:pos x="876" y="828"/>
                </a:cxn>
                <a:cxn ang="0">
                  <a:pos x="900" y="840"/>
                </a:cxn>
                <a:cxn ang="0">
                  <a:pos x="930" y="852"/>
                </a:cxn>
              </a:cxnLst>
              <a:rect l="0" t="0" r="r" b="b"/>
              <a:pathLst>
                <a:path w="942" h="858">
                  <a:moveTo>
                    <a:pt x="0" y="60"/>
                  </a:moveTo>
                  <a:lnTo>
                    <a:pt x="12" y="48"/>
                  </a:lnTo>
                  <a:lnTo>
                    <a:pt x="24" y="36"/>
                  </a:lnTo>
                  <a:lnTo>
                    <a:pt x="36" y="24"/>
                  </a:lnTo>
                  <a:lnTo>
                    <a:pt x="48" y="12"/>
                  </a:lnTo>
                  <a:lnTo>
                    <a:pt x="66" y="6"/>
                  </a:lnTo>
                  <a:lnTo>
                    <a:pt x="78" y="0"/>
                  </a:lnTo>
                  <a:lnTo>
                    <a:pt x="90" y="0"/>
                  </a:lnTo>
                  <a:lnTo>
                    <a:pt x="102" y="0"/>
                  </a:lnTo>
                  <a:lnTo>
                    <a:pt x="114" y="0"/>
                  </a:lnTo>
                  <a:lnTo>
                    <a:pt x="132" y="0"/>
                  </a:lnTo>
                  <a:lnTo>
                    <a:pt x="144" y="6"/>
                  </a:lnTo>
                  <a:lnTo>
                    <a:pt x="156" y="6"/>
                  </a:lnTo>
                  <a:lnTo>
                    <a:pt x="168" y="18"/>
                  </a:lnTo>
                  <a:lnTo>
                    <a:pt x="180" y="24"/>
                  </a:lnTo>
                  <a:lnTo>
                    <a:pt x="192" y="36"/>
                  </a:lnTo>
                  <a:lnTo>
                    <a:pt x="210" y="48"/>
                  </a:lnTo>
                  <a:lnTo>
                    <a:pt x="222" y="60"/>
                  </a:lnTo>
                  <a:lnTo>
                    <a:pt x="234" y="78"/>
                  </a:lnTo>
                  <a:lnTo>
                    <a:pt x="246" y="96"/>
                  </a:lnTo>
                  <a:lnTo>
                    <a:pt x="258" y="114"/>
                  </a:lnTo>
                  <a:lnTo>
                    <a:pt x="276" y="132"/>
                  </a:lnTo>
                  <a:lnTo>
                    <a:pt x="288" y="150"/>
                  </a:lnTo>
                  <a:lnTo>
                    <a:pt x="300" y="168"/>
                  </a:lnTo>
                  <a:lnTo>
                    <a:pt x="312" y="192"/>
                  </a:lnTo>
                  <a:lnTo>
                    <a:pt x="324" y="216"/>
                  </a:lnTo>
                  <a:lnTo>
                    <a:pt x="336" y="234"/>
                  </a:lnTo>
                  <a:lnTo>
                    <a:pt x="354" y="258"/>
                  </a:lnTo>
                  <a:lnTo>
                    <a:pt x="366" y="282"/>
                  </a:lnTo>
                  <a:lnTo>
                    <a:pt x="378" y="306"/>
                  </a:lnTo>
                  <a:lnTo>
                    <a:pt x="390" y="324"/>
                  </a:lnTo>
                  <a:lnTo>
                    <a:pt x="402" y="348"/>
                  </a:lnTo>
                  <a:lnTo>
                    <a:pt x="420" y="372"/>
                  </a:lnTo>
                  <a:lnTo>
                    <a:pt x="432" y="390"/>
                  </a:lnTo>
                  <a:lnTo>
                    <a:pt x="444" y="414"/>
                  </a:lnTo>
                  <a:lnTo>
                    <a:pt x="456" y="432"/>
                  </a:lnTo>
                  <a:lnTo>
                    <a:pt x="468" y="456"/>
                  </a:lnTo>
                  <a:lnTo>
                    <a:pt x="480" y="474"/>
                  </a:lnTo>
                  <a:lnTo>
                    <a:pt x="498" y="492"/>
                  </a:lnTo>
                  <a:lnTo>
                    <a:pt x="510" y="510"/>
                  </a:lnTo>
                  <a:lnTo>
                    <a:pt x="522" y="528"/>
                  </a:lnTo>
                  <a:lnTo>
                    <a:pt x="534" y="546"/>
                  </a:lnTo>
                  <a:lnTo>
                    <a:pt x="546" y="564"/>
                  </a:lnTo>
                  <a:lnTo>
                    <a:pt x="564" y="582"/>
                  </a:lnTo>
                  <a:lnTo>
                    <a:pt x="576" y="594"/>
                  </a:lnTo>
                  <a:lnTo>
                    <a:pt x="588" y="612"/>
                  </a:lnTo>
                  <a:lnTo>
                    <a:pt x="600" y="624"/>
                  </a:lnTo>
                  <a:lnTo>
                    <a:pt x="612" y="642"/>
                  </a:lnTo>
                  <a:lnTo>
                    <a:pt x="630" y="654"/>
                  </a:lnTo>
                  <a:lnTo>
                    <a:pt x="642" y="666"/>
                  </a:lnTo>
                  <a:lnTo>
                    <a:pt x="654" y="678"/>
                  </a:lnTo>
                  <a:lnTo>
                    <a:pt x="666" y="690"/>
                  </a:lnTo>
                  <a:lnTo>
                    <a:pt x="678" y="702"/>
                  </a:lnTo>
                  <a:lnTo>
                    <a:pt x="690" y="714"/>
                  </a:lnTo>
                  <a:lnTo>
                    <a:pt x="708" y="720"/>
                  </a:lnTo>
                  <a:lnTo>
                    <a:pt x="720" y="732"/>
                  </a:lnTo>
                  <a:lnTo>
                    <a:pt x="732" y="744"/>
                  </a:lnTo>
                  <a:lnTo>
                    <a:pt x="744" y="750"/>
                  </a:lnTo>
                  <a:lnTo>
                    <a:pt x="756" y="762"/>
                  </a:lnTo>
                  <a:lnTo>
                    <a:pt x="774" y="768"/>
                  </a:lnTo>
                  <a:lnTo>
                    <a:pt x="786" y="774"/>
                  </a:lnTo>
                  <a:lnTo>
                    <a:pt x="798" y="786"/>
                  </a:lnTo>
                  <a:lnTo>
                    <a:pt x="810" y="792"/>
                  </a:lnTo>
                  <a:lnTo>
                    <a:pt x="822" y="798"/>
                  </a:lnTo>
                  <a:lnTo>
                    <a:pt x="834" y="804"/>
                  </a:lnTo>
                  <a:lnTo>
                    <a:pt x="852" y="816"/>
                  </a:lnTo>
                  <a:lnTo>
                    <a:pt x="864" y="822"/>
                  </a:lnTo>
                  <a:lnTo>
                    <a:pt x="876" y="828"/>
                  </a:lnTo>
                  <a:lnTo>
                    <a:pt x="888" y="834"/>
                  </a:lnTo>
                  <a:lnTo>
                    <a:pt x="900" y="840"/>
                  </a:lnTo>
                  <a:lnTo>
                    <a:pt x="918" y="846"/>
                  </a:lnTo>
                  <a:lnTo>
                    <a:pt x="930" y="852"/>
                  </a:lnTo>
                  <a:lnTo>
                    <a:pt x="942" y="858"/>
                  </a:lnTo>
                </a:path>
              </a:pathLst>
            </a:custGeom>
            <a:noFill/>
            <a:ln w="3810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62" name="Object 61"/>
          <p:cNvGraphicFramePr>
            <a:graphicFrameLocks noChangeAspect="1"/>
          </p:cNvGraphicFramePr>
          <p:nvPr>
            <p:extLst>
              <p:ext uri="{D42A27DB-BD31-4B8C-83A1-F6EECF244321}">
                <p14:modId xmlns:p14="http://schemas.microsoft.com/office/powerpoint/2010/main" val="2870002937"/>
              </p:ext>
            </p:extLst>
          </p:nvPr>
        </p:nvGraphicFramePr>
        <p:xfrm>
          <a:off x="5788025" y="5802313"/>
          <a:ext cx="2638425" cy="393700"/>
        </p:xfrm>
        <a:graphic>
          <a:graphicData uri="http://schemas.openxmlformats.org/presentationml/2006/ole">
            <mc:AlternateContent xmlns:mc="http://schemas.openxmlformats.org/markup-compatibility/2006">
              <mc:Choice xmlns:v="urn:schemas-microsoft-com:vml" Requires="v">
                <p:oleObj spid="_x0000_s4144" name="Equation" r:id="rId7" imgW="1333500" imgH="228600" progId="Equation.DSMT4">
                  <p:embed/>
                </p:oleObj>
              </mc:Choice>
              <mc:Fallback>
                <p:oleObj name="Equation" r:id="rId7" imgW="13335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8025" y="5802313"/>
                        <a:ext cx="26384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Object 3"/>
          <p:cNvGraphicFramePr>
            <a:graphicFrameLocks noChangeAspect="1"/>
          </p:cNvGraphicFramePr>
          <p:nvPr>
            <p:extLst>
              <p:ext uri="{D42A27DB-BD31-4B8C-83A1-F6EECF244321}">
                <p14:modId xmlns:p14="http://schemas.microsoft.com/office/powerpoint/2010/main" val="4100922097"/>
              </p:ext>
            </p:extLst>
          </p:nvPr>
        </p:nvGraphicFramePr>
        <p:xfrm>
          <a:off x="5791200" y="6181725"/>
          <a:ext cx="1631950" cy="395288"/>
        </p:xfrm>
        <a:graphic>
          <a:graphicData uri="http://schemas.openxmlformats.org/presentationml/2006/ole">
            <mc:AlternateContent xmlns:mc="http://schemas.openxmlformats.org/markup-compatibility/2006">
              <mc:Choice xmlns:v="urn:schemas-microsoft-com:vml" Requires="v">
                <p:oleObj spid="_x0000_s4145" name="Equation" r:id="rId9" imgW="825500" imgH="228600" progId="Equation.DSMT4">
                  <p:embed/>
                </p:oleObj>
              </mc:Choice>
              <mc:Fallback>
                <p:oleObj name="Equation" r:id="rId9" imgW="8255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1200" y="6181725"/>
                        <a:ext cx="1631950"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5058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autoUpdateAnimBg="0"/>
      <p:bldP spid="7" grpId="0" animBg="1"/>
      <p:bldP spid="8" grpId="0" animBg="1"/>
      <p:bldP spid="9" grpId="0" animBg="1"/>
      <p:bldP spid="10" grpId="0" animBg="1"/>
      <p:bldP spid="11" grpId="0" animBg="1"/>
      <p:bldP spid="12" grpId="0" animBg="1"/>
      <p:bldP spid="18" grpId="0" animBg="1"/>
      <p:bldP spid="19" grpId="0" animBg="1"/>
      <p:bldP spid="20" grpId="0" animBg="1"/>
      <p:bldP spid="21" grpId="0" animBg="1"/>
      <p:bldP spid="22" grpId="0" animBg="1"/>
      <p:bldP spid="23" grpId="0" animBg="1"/>
      <p:bldP spid="3" grpId="0"/>
      <p:bldP spid="29" grpId="0"/>
      <p:bldP spid="15" grpId="0"/>
      <p:bldP spid="30" grpId="0"/>
      <p:bldP spid="31" grpId="0"/>
      <p:bldP spid="32" grpId="0"/>
    </p:bld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79452</TotalTime>
  <Words>1444</Words>
  <Application>Microsoft Office PowerPoint</Application>
  <PresentationFormat>On-screen Show (4:3)</PresentationFormat>
  <Paragraphs>228</Paragraphs>
  <Slides>40</Slides>
  <Notes>10</Notes>
  <HiddenSlides>2</HiddenSlides>
  <MMClips>0</MMClips>
  <ScaleCrop>false</ScaleCrop>
  <HeadingPairs>
    <vt:vector size="8" baseType="variant">
      <vt:variant>
        <vt:lpstr>Fonts Used</vt:lpstr>
      </vt:variant>
      <vt:variant>
        <vt:i4>10</vt:i4>
      </vt:variant>
      <vt:variant>
        <vt:lpstr>Theme</vt:lpstr>
      </vt:variant>
      <vt:variant>
        <vt:i4>10</vt:i4>
      </vt:variant>
      <vt:variant>
        <vt:lpstr>Embedded OLE Servers</vt:lpstr>
      </vt:variant>
      <vt:variant>
        <vt:i4>1</vt:i4>
      </vt:variant>
      <vt:variant>
        <vt:lpstr>Slide Titles</vt:lpstr>
      </vt:variant>
      <vt:variant>
        <vt:i4>40</vt:i4>
      </vt:variant>
    </vt:vector>
  </HeadingPairs>
  <TitlesOfParts>
    <vt:vector size="61" baseType="lpstr">
      <vt:lpstr>Arial</vt:lpstr>
      <vt:lpstr>Calibri</vt:lpstr>
      <vt:lpstr>Calibri Light</vt:lpstr>
      <vt:lpstr>Cambria</vt:lpstr>
      <vt:lpstr>Cambria Math</vt:lpstr>
      <vt:lpstr>Candara</vt:lpstr>
      <vt:lpstr>font000000001e35ced1</vt:lpstr>
      <vt:lpstr>Mangal</vt:lpstr>
      <vt:lpstr>Symbol</vt:lpstr>
      <vt:lpstr>Wingdings</vt:lpstr>
      <vt:lpstr>3_Office Theme</vt:lpstr>
      <vt:lpstr>Office Theme</vt:lpstr>
      <vt:lpstr>1_Waveform</vt:lpstr>
      <vt:lpstr>5_Office Theme</vt:lpstr>
      <vt:lpstr>1_Office Theme</vt:lpstr>
      <vt:lpstr>2_Office Theme</vt:lpstr>
      <vt:lpstr>4_Office Theme</vt:lpstr>
      <vt:lpstr>6_Office Theme</vt:lpstr>
      <vt:lpstr>7_Office Theme</vt:lpstr>
      <vt:lpstr>8_Office Theme</vt:lpstr>
      <vt:lpstr>Equation</vt:lpstr>
      <vt:lpstr>PowerPoint Presentation</vt:lpstr>
      <vt:lpstr>Cooling to the Ultracold</vt:lpstr>
      <vt:lpstr>The challenge of cooling molecules</vt:lpstr>
      <vt:lpstr>Masterplan for cooling (paramagnetic) molecules</vt:lpstr>
      <vt:lpstr>Masterplan for cooling (paramagnetic) molecules</vt:lpstr>
      <vt:lpstr>Supersonic expansion cooling</vt:lpstr>
      <vt:lpstr>Masterplan for cooling molecules</vt:lpstr>
      <vt:lpstr>Adiabatic magnetic deceleration</vt:lpstr>
      <vt:lpstr>PowerPoint Presentation</vt:lpstr>
      <vt:lpstr>PowerPoint Presentation</vt:lpstr>
      <vt:lpstr>Trapping</vt:lpstr>
      <vt:lpstr>Trapping</vt:lpstr>
      <vt:lpstr>Superconducting coils</vt:lpstr>
      <vt:lpstr>Superconducting coils</vt:lpstr>
      <vt:lpstr>Superconducting trap</vt:lpstr>
      <vt:lpstr>Superconducting trap</vt:lpstr>
      <vt:lpstr>Superconducting trap</vt:lpstr>
      <vt:lpstr>Superconducting trap</vt:lpstr>
      <vt:lpstr>Integration with decelerator</vt:lpstr>
      <vt:lpstr>Challenge 1: Miniaturization</vt:lpstr>
      <vt:lpstr>PowerPoint Presentation</vt:lpstr>
      <vt:lpstr>Challenge 2: Current kicking &amp; flipping</vt:lpstr>
      <vt:lpstr>PowerPoint Presentation</vt:lpstr>
      <vt:lpstr>PowerPoint Presentation</vt:lpstr>
      <vt:lpstr>PowerPoint Presentation</vt:lpstr>
      <vt:lpstr>PowerPoint Presentation</vt:lpstr>
      <vt:lpstr>Challenge 3: Thermal contraction &amp; warping</vt:lpstr>
      <vt:lpstr>PowerPoint Presentation</vt:lpstr>
      <vt:lpstr>VelociTraptor assembled!</vt:lpstr>
      <vt:lpstr>PowerPoint Presentation</vt:lpstr>
      <vt:lpstr>Results</vt:lpstr>
      <vt:lpstr>Results</vt:lpstr>
      <vt:lpstr>Lithium and oxygen mixture</vt:lpstr>
      <vt:lpstr>Masterplan for cooling (paramagnetic) molecules</vt:lpstr>
      <vt:lpstr>Evaporative cooling in a magnetic trap</vt:lpstr>
      <vt:lpstr>Slicing the trap</vt:lpstr>
      <vt:lpstr>Cross-sections and losses</vt:lpstr>
      <vt:lpstr>What’s next?</vt:lpstr>
      <vt:lpstr>Next Generation Decelerator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yairs</dc:creator>
  <cp:lastModifiedBy>yairs</cp:lastModifiedBy>
  <cp:revision>244</cp:revision>
  <dcterms:created xsi:type="dcterms:W3CDTF">2017-11-08T07:05:52Z</dcterms:created>
  <dcterms:modified xsi:type="dcterms:W3CDTF">2019-11-24T15:17:50Z</dcterms:modified>
</cp:coreProperties>
</file>